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73" r:id="rId3"/>
    <p:sldMasterId id="2147483699" r:id="rId4"/>
  </p:sldMasterIdLst>
  <p:notesMasterIdLst>
    <p:notesMasterId r:id="rId25"/>
  </p:notesMasterIdLst>
  <p:handoutMasterIdLst>
    <p:handoutMasterId r:id="rId26"/>
  </p:handoutMasterIdLst>
  <p:sldIdLst>
    <p:sldId id="262" r:id="rId5"/>
    <p:sldId id="272" r:id="rId6"/>
    <p:sldId id="273" r:id="rId7"/>
    <p:sldId id="274" r:id="rId8"/>
    <p:sldId id="275" r:id="rId9"/>
    <p:sldId id="276" r:id="rId10"/>
    <p:sldId id="277" r:id="rId11"/>
    <p:sldId id="258" r:id="rId12"/>
    <p:sldId id="259" r:id="rId13"/>
    <p:sldId id="260" r:id="rId14"/>
    <p:sldId id="271" r:id="rId15"/>
    <p:sldId id="281" r:id="rId16"/>
    <p:sldId id="282" r:id="rId17"/>
    <p:sldId id="279" r:id="rId18"/>
    <p:sldId id="283" r:id="rId19"/>
    <p:sldId id="280" r:id="rId20"/>
    <p:sldId id="268" r:id="rId21"/>
    <p:sldId id="269" r:id="rId22"/>
    <p:sldId id="270" r:id="rId23"/>
    <p:sldId id="278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08" autoAdjust="0"/>
  </p:normalViewPr>
  <p:slideViewPr>
    <p:cSldViewPr>
      <p:cViewPr>
        <p:scale>
          <a:sx n="132" d="100"/>
          <a:sy n="132" d="100"/>
        </p:scale>
        <p:origin x="-52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30F8F-9F59-4EB2-871B-BB151E4D4B2E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F9504-7B84-4FF5-8FED-8F567BABF4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65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1E52E-0B42-42A0-99C0-0CA146B36E9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C1C9E-C7D7-4549-BBCE-C3A99EDB1D3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048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77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51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88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2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28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35353" eaLnBrk="0" hangingPunct="0">
              <a:spcBef>
                <a:spcPct val="30000"/>
              </a:spcBef>
              <a:tabLst>
                <a:tab pos="0" algn="l"/>
                <a:tab pos="887510" algn="l"/>
                <a:tab pos="1773492" algn="l"/>
                <a:tab pos="2661001" algn="l"/>
                <a:tab pos="3546983" algn="l"/>
                <a:tab pos="4434493" algn="l"/>
                <a:tab pos="5320475" algn="l"/>
                <a:tab pos="6207984" algn="l"/>
                <a:tab pos="7093966" algn="l"/>
                <a:tab pos="7981476" algn="l"/>
                <a:tab pos="8868985" algn="l"/>
                <a:tab pos="975496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435353" eaLnBrk="0" hangingPunct="0">
              <a:spcBef>
                <a:spcPct val="30000"/>
              </a:spcBef>
              <a:tabLst>
                <a:tab pos="0" algn="l"/>
                <a:tab pos="887510" algn="l"/>
                <a:tab pos="1773492" algn="l"/>
                <a:tab pos="2661001" algn="l"/>
                <a:tab pos="3546983" algn="l"/>
                <a:tab pos="4434493" algn="l"/>
                <a:tab pos="5320475" algn="l"/>
                <a:tab pos="6207984" algn="l"/>
                <a:tab pos="7093966" algn="l"/>
                <a:tab pos="7981476" algn="l"/>
                <a:tab pos="8868985" algn="l"/>
                <a:tab pos="975496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435353" eaLnBrk="0" hangingPunct="0">
              <a:spcBef>
                <a:spcPct val="30000"/>
              </a:spcBef>
              <a:tabLst>
                <a:tab pos="0" algn="l"/>
                <a:tab pos="887510" algn="l"/>
                <a:tab pos="1773492" algn="l"/>
                <a:tab pos="2661001" algn="l"/>
                <a:tab pos="3546983" algn="l"/>
                <a:tab pos="4434493" algn="l"/>
                <a:tab pos="5320475" algn="l"/>
                <a:tab pos="6207984" algn="l"/>
                <a:tab pos="7093966" algn="l"/>
                <a:tab pos="7981476" algn="l"/>
                <a:tab pos="8868985" algn="l"/>
                <a:tab pos="975496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435353" eaLnBrk="0" hangingPunct="0">
              <a:spcBef>
                <a:spcPct val="30000"/>
              </a:spcBef>
              <a:tabLst>
                <a:tab pos="0" algn="l"/>
                <a:tab pos="887510" algn="l"/>
                <a:tab pos="1773492" algn="l"/>
                <a:tab pos="2661001" algn="l"/>
                <a:tab pos="3546983" algn="l"/>
                <a:tab pos="4434493" algn="l"/>
                <a:tab pos="5320475" algn="l"/>
                <a:tab pos="6207984" algn="l"/>
                <a:tab pos="7093966" algn="l"/>
                <a:tab pos="7981476" algn="l"/>
                <a:tab pos="8868985" algn="l"/>
                <a:tab pos="975496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435353" eaLnBrk="0" hangingPunct="0">
              <a:spcBef>
                <a:spcPct val="30000"/>
              </a:spcBef>
              <a:tabLst>
                <a:tab pos="0" algn="l"/>
                <a:tab pos="887510" algn="l"/>
                <a:tab pos="1773492" algn="l"/>
                <a:tab pos="2661001" algn="l"/>
                <a:tab pos="3546983" algn="l"/>
                <a:tab pos="4434493" algn="l"/>
                <a:tab pos="5320475" algn="l"/>
                <a:tab pos="6207984" algn="l"/>
                <a:tab pos="7093966" algn="l"/>
                <a:tab pos="7981476" algn="l"/>
                <a:tab pos="8868985" algn="l"/>
                <a:tab pos="975496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419647" indent="-219968" defTabSz="435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87510" algn="l"/>
                <a:tab pos="1773492" algn="l"/>
                <a:tab pos="2661001" algn="l"/>
                <a:tab pos="3546983" algn="l"/>
                <a:tab pos="4434493" algn="l"/>
                <a:tab pos="5320475" algn="l"/>
                <a:tab pos="6207984" algn="l"/>
                <a:tab pos="7093966" algn="l"/>
                <a:tab pos="7981476" algn="l"/>
                <a:tab pos="8868985" algn="l"/>
                <a:tab pos="975496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859583" indent="-219968" defTabSz="435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87510" algn="l"/>
                <a:tab pos="1773492" algn="l"/>
                <a:tab pos="2661001" algn="l"/>
                <a:tab pos="3546983" algn="l"/>
                <a:tab pos="4434493" algn="l"/>
                <a:tab pos="5320475" algn="l"/>
                <a:tab pos="6207984" algn="l"/>
                <a:tab pos="7093966" algn="l"/>
                <a:tab pos="7981476" algn="l"/>
                <a:tab pos="8868985" algn="l"/>
                <a:tab pos="975496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299519" indent="-219968" defTabSz="435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87510" algn="l"/>
                <a:tab pos="1773492" algn="l"/>
                <a:tab pos="2661001" algn="l"/>
                <a:tab pos="3546983" algn="l"/>
                <a:tab pos="4434493" algn="l"/>
                <a:tab pos="5320475" algn="l"/>
                <a:tab pos="6207984" algn="l"/>
                <a:tab pos="7093966" algn="l"/>
                <a:tab pos="7981476" algn="l"/>
                <a:tab pos="8868985" algn="l"/>
                <a:tab pos="975496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739455" indent="-219968" defTabSz="4353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87510" algn="l"/>
                <a:tab pos="1773492" algn="l"/>
                <a:tab pos="2661001" algn="l"/>
                <a:tab pos="3546983" algn="l"/>
                <a:tab pos="4434493" algn="l"/>
                <a:tab pos="5320475" algn="l"/>
                <a:tab pos="6207984" algn="l"/>
                <a:tab pos="7093966" algn="l"/>
                <a:tab pos="7981476" algn="l"/>
                <a:tab pos="8868985" algn="l"/>
                <a:tab pos="975496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B04A14-F3F3-4455-86B8-422BF6D745E8}" type="slidenum">
              <a:rPr lang="de-DE" altLang="de-DE" smtClean="0"/>
              <a:pPr eaLnBrk="1" hangingPunct="1">
                <a:spcBef>
                  <a:spcPct val="0"/>
                </a:spcBef>
              </a:pPr>
              <a:t>16</a:t>
            </a:fld>
            <a:endParaRPr lang="de-DE" altLang="de-DE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777875"/>
            <a:ext cx="4872037" cy="36544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106" y="4745651"/>
            <a:ext cx="4981868" cy="452559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12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27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44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8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27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43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19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02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09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04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9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0" y="339725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en-US" sz="300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Deutscher Wetterdienst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Picture 23" descr="DWD-BiWoCl-22-rgb_kor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68313" y="5734050"/>
            <a:ext cx="82073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altLang="en-US" noProof="0" smtClean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8313" y="6165850"/>
            <a:ext cx="8207375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de-DE" altLang="en-US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4627432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7567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1914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46088" y="1052513"/>
            <a:ext cx="8239125" cy="5605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38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7D6-6C97-496C-AED2-DEC33A9F4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11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7D6-6C97-496C-AED2-DEC33A9F4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88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7D6-6C97-496C-AED2-DEC33A9F4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2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7D6-6C97-496C-AED2-DEC33A9F4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13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7D6-6C97-496C-AED2-DEC33A9F4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76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7D6-6C97-496C-AED2-DEC33A9F4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79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7D6-6C97-496C-AED2-DEC33A9F4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2026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7D6-6C97-496C-AED2-DEC33A9F4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46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7D6-6C97-496C-AED2-DEC33A9F4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85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7D6-6C97-496C-AED2-DEC33A9F4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34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7D6-6C97-496C-AED2-DEC33A9F4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52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276872"/>
            <a:ext cx="8207375" cy="1080120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4355976" y="3933056"/>
            <a:ext cx="4312567" cy="1608584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Formatvorlage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Untertitelmasters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40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6" name="Datumsplatzhalter 1"/>
          <p:cNvSpPr>
            <a:spLocks noGrp="1"/>
          </p:cNvSpPr>
          <p:nvPr>
            <p:ph type="dt" sz="half" idx="2"/>
          </p:nvPr>
        </p:nvSpPr>
        <p:spPr>
          <a:xfrm>
            <a:off x="755576" y="6539561"/>
            <a:ext cx="1080120" cy="208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1"/>
          <p:cNvSpPr txBox="1">
            <a:spLocks/>
          </p:cNvSpPr>
          <p:nvPr userDrawn="1"/>
        </p:nvSpPr>
        <p:spPr>
          <a:xfrm>
            <a:off x="8316416" y="6544644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2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7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3157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5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ben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052736"/>
            <a:ext cx="8353425" cy="5105177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Fünfe</a:t>
            </a:r>
            <a:r>
              <a:rPr lang="en-US" noProof="0" dirty="0" smtClean="0"/>
              <a:t> bene</a:t>
            </a:r>
            <a:endParaRPr lang="en-US" noProof="0" dirty="0"/>
          </a:p>
        </p:txBody>
      </p:sp>
      <p:sp>
        <p:nvSpPr>
          <p:cNvPr id="6" name="Datumsplatzhalter 1"/>
          <p:cNvSpPr>
            <a:spLocks noGrp="1"/>
          </p:cNvSpPr>
          <p:nvPr>
            <p:ph type="dt" sz="half" idx="2"/>
          </p:nvPr>
        </p:nvSpPr>
        <p:spPr>
          <a:xfrm>
            <a:off x="1115616" y="5661248"/>
            <a:ext cx="1080120" cy="208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1"/>
          <p:cNvSpPr txBox="1">
            <a:spLocks/>
          </p:cNvSpPr>
          <p:nvPr userDrawn="1"/>
        </p:nvSpPr>
        <p:spPr>
          <a:xfrm>
            <a:off x="8316416" y="6544644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971600" y="4941168"/>
            <a:ext cx="792162" cy="144463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de-DE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1839913"/>
            <a:ext cx="4104704" cy="4318000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4644008" y="1844824"/>
            <a:ext cx="4104704" cy="4318000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2"/>
          </p:nvPr>
        </p:nvSpPr>
        <p:spPr>
          <a:xfrm>
            <a:off x="755576" y="6539561"/>
            <a:ext cx="1080120" cy="208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liennummernplatzhalter 1"/>
          <p:cNvSpPr txBox="1">
            <a:spLocks/>
          </p:cNvSpPr>
          <p:nvPr userDrawn="1"/>
        </p:nvSpPr>
        <p:spPr>
          <a:xfrm>
            <a:off x="8316416" y="6544644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6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Titel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052736"/>
            <a:ext cx="4104704" cy="5105177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4644008" y="1052736"/>
            <a:ext cx="4104704" cy="5110088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755576" y="6539561"/>
            <a:ext cx="1080120" cy="208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1"/>
          <p:cNvSpPr txBox="1">
            <a:spLocks/>
          </p:cNvSpPr>
          <p:nvPr userDrawn="1"/>
        </p:nvSpPr>
        <p:spPr>
          <a:xfrm>
            <a:off x="8316416" y="6544644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51521" y="404664"/>
            <a:ext cx="6120680" cy="431800"/>
          </a:xfrm>
        </p:spPr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60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2276871"/>
            <a:ext cx="4104704" cy="3881041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4644008" y="2276872"/>
            <a:ext cx="4104704" cy="3885952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1"/>
          </p:nvPr>
        </p:nvSpPr>
        <p:spPr>
          <a:xfrm>
            <a:off x="395536" y="1772816"/>
            <a:ext cx="4104456" cy="49574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644008" y="1772816"/>
            <a:ext cx="4104456" cy="49574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1" name="Datumsplatzhalter 1"/>
          <p:cNvSpPr>
            <a:spLocks noGrp="1"/>
          </p:cNvSpPr>
          <p:nvPr>
            <p:ph type="dt" sz="half" idx="2"/>
          </p:nvPr>
        </p:nvSpPr>
        <p:spPr>
          <a:xfrm>
            <a:off x="755576" y="6539561"/>
            <a:ext cx="1080120" cy="208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liennummernplatzhalter 1"/>
          <p:cNvSpPr txBox="1">
            <a:spLocks/>
          </p:cNvSpPr>
          <p:nvPr userDrawn="1"/>
        </p:nvSpPr>
        <p:spPr>
          <a:xfrm>
            <a:off x="8316416" y="6544644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0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Titel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1628800"/>
            <a:ext cx="4104704" cy="4529113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4644008" y="1628800"/>
            <a:ext cx="4104704" cy="4534024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1"/>
          </p:nvPr>
        </p:nvSpPr>
        <p:spPr>
          <a:xfrm>
            <a:off x="395536" y="980728"/>
            <a:ext cx="4104456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1" name="Textplatzhalter 2"/>
          <p:cNvSpPr>
            <a:spLocks noGrp="1"/>
          </p:cNvSpPr>
          <p:nvPr>
            <p:ph type="body" idx="12"/>
          </p:nvPr>
        </p:nvSpPr>
        <p:spPr>
          <a:xfrm>
            <a:off x="4644008" y="980728"/>
            <a:ext cx="4104456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2" name="Datumsplatzhalter 1"/>
          <p:cNvSpPr>
            <a:spLocks noGrp="1"/>
          </p:cNvSpPr>
          <p:nvPr>
            <p:ph type="dt" sz="half" idx="2"/>
          </p:nvPr>
        </p:nvSpPr>
        <p:spPr>
          <a:xfrm>
            <a:off x="755576" y="6539561"/>
            <a:ext cx="1080120" cy="208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liennummernplatzhalter 1"/>
          <p:cNvSpPr txBox="1">
            <a:spLocks/>
          </p:cNvSpPr>
          <p:nvPr userDrawn="1"/>
        </p:nvSpPr>
        <p:spPr>
          <a:xfrm>
            <a:off x="8316416" y="6544644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251521" y="404664"/>
            <a:ext cx="6120680" cy="431800"/>
          </a:xfrm>
        </p:spPr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16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2"/>
          </p:nvPr>
        </p:nvSpPr>
        <p:spPr>
          <a:xfrm>
            <a:off x="755576" y="6539561"/>
            <a:ext cx="1080120" cy="208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8316416" y="6544644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4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2"/>
          </p:nvPr>
        </p:nvSpPr>
        <p:spPr>
          <a:xfrm>
            <a:off x="755576" y="6539561"/>
            <a:ext cx="1080120" cy="208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8316416" y="6544644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51521" y="404664"/>
            <a:ext cx="6120680" cy="431800"/>
          </a:xfrm>
        </p:spPr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320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4271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CFCFD-FCD8-45C6-86F2-360CCF2AAEE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2"/>
          </p:nvPr>
        </p:nvSpPr>
        <p:spPr>
          <a:xfrm>
            <a:off x="755576" y="6539561"/>
            <a:ext cx="1080120" cy="208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9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5137" y="4509120"/>
            <a:ext cx="8207375" cy="1080120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6903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069-DBAD-4CB2-A35C-A1F259D42D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697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069-DBAD-4CB2-A35C-A1F259D42D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018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069-DBAD-4CB2-A35C-A1F259D42D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487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069-DBAD-4CB2-A35C-A1F259D42D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02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069-DBAD-4CB2-A35C-A1F259D42D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357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069-DBAD-4CB2-A35C-A1F259D42D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689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069-DBAD-4CB2-A35C-A1F259D42D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193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069-DBAD-4CB2-A35C-A1F259D42D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7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2902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069-DBAD-4CB2-A35C-A1F259D42D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291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069-DBAD-4CB2-A35C-A1F259D42D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422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069-DBAD-4CB2-A35C-A1F259D42D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7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6507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4844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6336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2070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99592" y="3356992"/>
            <a:ext cx="71993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smtClean="0">
                <a:solidFill>
                  <a:srgbClr val="000000"/>
                </a:solidFill>
              </a:rPr>
              <a:t>5/3/2017</a:t>
            </a:r>
            <a:endParaRPr lang="de-DE" altLang="en-US" b="1" dirty="0">
              <a:solidFill>
                <a:srgbClr val="000000"/>
              </a:solidFill>
            </a:endParaRPr>
          </a:p>
        </p:txBody>
      </p:sp>
      <p:sp>
        <p:nvSpPr>
          <p:cNvPr id="1028" name="Line 20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Line 23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30" name="Picture 28" descr="Bundesadler_klei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9" descr="DWD-BiWoCl-22-rgb_kor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70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AE7D6-6C97-496C-AED2-DEC33A9F4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3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 dirty="0" err="1" smtClean="0"/>
              <a:t>Folienmasterformat</a:t>
            </a:r>
            <a:r>
              <a:rPr lang="en-US" altLang="de-DE" noProof="0" dirty="0" smtClean="0"/>
              <a:t> </a:t>
            </a:r>
            <a:r>
              <a:rPr lang="en-US" altLang="de-DE" noProof="0" dirty="0" err="1" smtClean="0"/>
              <a:t>durch</a:t>
            </a:r>
            <a:r>
              <a:rPr lang="en-US" altLang="de-DE" noProof="0" dirty="0" smtClean="0"/>
              <a:t> </a:t>
            </a:r>
            <a:r>
              <a:rPr lang="en-US" altLang="de-DE" noProof="0" dirty="0" err="1" smtClean="0"/>
              <a:t>Klicken</a:t>
            </a:r>
            <a:r>
              <a:rPr lang="en-US" altLang="de-DE" noProof="0" dirty="0" smtClean="0"/>
              <a:t> </a:t>
            </a:r>
            <a:r>
              <a:rPr lang="en-US" altLang="de-DE" noProof="0" dirty="0" err="1" smtClean="0"/>
              <a:t>bearbeiten</a:t>
            </a:r>
            <a:endParaRPr lang="en-US" altLang="de-DE" noProof="0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844824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 dirty="0" err="1" smtClean="0"/>
              <a:t>Textmasterformate</a:t>
            </a:r>
            <a:r>
              <a:rPr lang="en-US" altLang="de-DE" noProof="0" dirty="0" smtClean="0"/>
              <a:t> </a:t>
            </a:r>
            <a:r>
              <a:rPr lang="en-US" altLang="de-DE" noProof="0" dirty="0" err="1" smtClean="0"/>
              <a:t>durch</a:t>
            </a:r>
            <a:r>
              <a:rPr lang="en-US" altLang="de-DE" noProof="0" dirty="0" smtClean="0"/>
              <a:t> </a:t>
            </a:r>
            <a:r>
              <a:rPr lang="en-US" altLang="de-DE" noProof="0" dirty="0" err="1" smtClean="0"/>
              <a:t>Klicken</a:t>
            </a:r>
            <a:r>
              <a:rPr lang="en-US" altLang="de-DE" noProof="0" dirty="0" smtClean="0"/>
              <a:t> </a:t>
            </a:r>
            <a:r>
              <a:rPr lang="en-US" altLang="de-DE" noProof="0" dirty="0" err="1" smtClean="0"/>
              <a:t>bearbeiten</a:t>
            </a:r>
            <a:endParaRPr lang="en-US" altLang="de-DE" noProof="0" dirty="0" smtClean="0"/>
          </a:p>
          <a:p>
            <a:pPr lvl="1"/>
            <a:r>
              <a:rPr lang="en-US" altLang="de-DE" noProof="0" dirty="0" err="1" smtClean="0"/>
              <a:t>Zweite</a:t>
            </a:r>
            <a:r>
              <a:rPr lang="en-US" altLang="de-DE" noProof="0" dirty="0" smtClean="0"/>
              <a:t> </a:t>
            </a:r>
            <a:r>
              <a:rPr lang="en-US" altLang="de-DE" noProof="0" dirty="0" err="1" smtClean="0"/>
              <a:t>Ebene</a:t>
            </a:r>
            <a:endParaRPr lang="en-US" altLang="de-DE" noProof="0" dirty="0" smtClean="0"/>
          </a:p>
          <a:p>
            <a:pPr lvl="2"/>
            <a:r>
              <a:rPr lang="en-US" altLang="de-DE" noProof="0" dirty="0" err="1" smtClean="0"/>
              <a:t>Dritte</a:t>
            </a:r>
            <a:r>
              <a:rPr lang="en-US" altLang="de-DE" noProof="0" dirty="0" smtClean="0"/>
              <a:t> </a:t>
            </a:r>
            <a:r>
              <a:rPr lang="en-US" altLang="de-DE" noProof="0" dirty="0" err="1" smtClean="0"/>
              <a:t>Ebene</a:t>
            </a:r>
            <a:endParaRPr lang="en-US" altLang="de-DE" noProof="0" dirty="0" smtClean="0"/>
          </a:p>
          <a:p>
            <a:pPr lvl="3"/>
            <a:r>
              <a:rPr lang="en-US" altLang="de-DE" noProof="0" dirty="0" err="1" smtClean="0"/>
              <a:t>Vierte</a:t>
            </a:r>
            <a:r>
              <a:rPr lang="en-US" altLang="de-DE" noProof="0" dirty="0" smtClean="0"/>
              <a:t> </a:t>
            </a:r>
            <a:r>
              <a:rPr lang="en-US" altLang="de-DE" noProof="0" dirty="0" err="1" smtClean="0"/>
              <a:t>Ebene</a:t>
            </a:r>
            <a:endParaRPr lang="en-US" altLang="de-DE" noProof="0" dirty="0" smtClean="0"/>
          </a:p>
          <a:p>
            <a:pPr lvl="4"/>
            <a:r>
              <a:rPr lang="en-US" altLang="de-DE" noProof="0" dirty="0" err="1" smtClean="0"/>
              <a:t>Fünfte</a:t>
            </a:r>
            <a:r>
              <a:rPr lang="en-US" altLang="de-DE" noProof="0" dirty="0" smtClean="0"/>
              <a:t> </a:t>
            </a:r>
            <a:r>
              <a:rPr lang="en-US" altLang="de-DE" noProof="0" dirty="0" err="1" smtClean="0"/>
              <a:t>Ebene</a:t>
            </a:r>
            <a:endParaRPr lang="en-US" altLang="de-DE" noProof="0" dirty="0" smtClean="0"/>
          </a:p>
        </p:txBody>
      </p:sp>
      <p:pic>
        <p:nvPicPr>
          <p:cNvPr id="1029" name="Picture 28" descr="Bundesadler_kleiner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518656"/>
            <a:ext cx="324793" cy="30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23"/>
          <p:cNvSpPr>
            <a:spLocks noChangeShapeType="1"/>
          </p:cNvSpPr>
          <p:nvPr/>
        </p:nvSpPr>
        <p:spPr bwMode="auto">
          <a:xfrm>
            <a:off x="244475" y="6525344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0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/>
          <p:cNvSpPr>
            <a:spLocks noChangeShapeType="1"/>
          </p:cNvSpPr>
          <p:nvPr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316416" y="6544644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5"/>
          <p:cNvSpPr txBox="1">
            <a:spLocks noChangeArrowheads="1"/>
          </p:cNvSpPr>
          <p:nvPr/>
        </p:nvSpPr>
        <p:spPr>
          <a:xfrm>
            <a:off x="2123728" y="6519541"/>
            <a:ext cx="6120680" cy="248508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anne.walter@dwd.de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755576" y="6539561"/>
            <a:ext cx="1080120" cy="208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4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697" r:id="rId8"/>
    <p:sldLayoutId id="2147483698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5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8575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5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200150" indent="-28575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5000"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5000"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4pPr>
      <a:lvl5pPr marL="2114550" indent="-28575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5000"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GODEX Meeting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9069-DBAD-4CB2-A35C-A1F259D42D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0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07950" y="1268413"/>
            <a:ext cx="878522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chemeClr val="accent1"/>
              </a:solidFill>
            </a:endParaRPr>
          </a:p>
          <a:p>
            <a:pPr eaLnBrk="1" hangingPunct="1"/>
            <a:r>
              <a:rPr lang="de-DE" altLang="en-US" sz="3200" b="1" dirty="0" smtClean="0">
                <a:solidFill>
                  <a:schemeClr val="accent1"/>
                </a:solidFill>
              </a:rPr>
              <a:t>GODEX</a:t>
            </a:r>
            <a:endParaRPr lang="en-US" altLang="en-US" sz="32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sz="3200" b="1" dirty="0">
                <a:solidFill>
                  <a:schemeClr val="accent1"/>
                </a:solidFill>
              </a:rPr>
              <a:t> Data Exchange Meeting </a:t>
            </a:r>
            <a:r>
              <a:rPr lang="en-US" altLang="en-US" sz="3200" b="1" dirty="0" smtClean="0">
                <a:solidFill>
                  <a:schemeClr val="accent1"/>
                </a:solidFill>
              </a:rPr>
              <a:t>(</a:t>
            </a:r>
            <a:r>
              <a:rPr lang="en-US" altLang="en-US" sz="3200" b="1" dirty="0" err="1" smtClean="0">
                <a:solidFill>
                  <a:schemeClr val="accent1"/>
                </a:solidFill>
              </a:rPr>
              <a:t>Lannion</a:t>
            </a:r>
            <a:r>
              <a:rPr lang="en-US" altLang="en-US" sz="3200" b="1" dirty="0" smtClean="0">
                <a:solidFill>
                  <a:schemeClr val="accent1"/>
                </a:solidFill>
              </a:rPr>
              <a:t> 2017)</a:t>
            </a:r>
            <a:endParaRPr lang="en-US" altLang="en-US" sz="3200" b="1" dirty="0">
              <a:solidFill>
                <a:schemeClr val="accent1"/>
              </a:solidFill>
            </a:endParaRPr>
          </a:p>
          <a:p>
            <a:pPr eaLnBrk="1" hangingPunct="1"/>
            <a:endParaRPr lang="en-US" altLang="en-US" dirty="0">
              <a:solidFill>
                <a:schemeClr val="accent1"/>
              </a:solidFill>
            </a:endParaRPr>
          </a:p>
          <a:p>
            <a:pPr eaLnBrk="1" hangingPunct="1"/>
            <a:endParaRPr lang="en-US" altLang="en-US" dirty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b="1" dirty="0" err="1">
                <a:solidFill>
                  <a:schemeClr val="accent1"/>
                </a:solidFill>
              </a:rPr>
              <a:t>Deutscher</a:t>
            </a:r>
            <a:r>
              <a:rPr lang="en-US" altLang="en-US" b="1" dirty="0">
                <a:solidFill>
                  <a:schemeClr val="accent1"/>
                </a:solidFill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</a:rPr>
              <a:t>Wetterdienst</a:t>
            </a:r>
            <a:r>
              <a:rPr lang="en-US" altLang="en-US" b="1" dirty="0">
                <a:solidFill>
                  <a:schemeClr val="accent1"/>
                </a:solidFill>
              </a:rPr>
              <a:t> (DWD) status report</a:t>
            </a:r>
            <a:r>
              <a:rPr lang="en-US" altLang="en-US" dirty="0">
                <a:solidFill>
                  <a:schemeClr val="accent1"/>
                </a:solidFill>
              </a:rPr>
              <a:t>  </a:t>
            </a:r>
          </a:p>
          <a:p>
            <a:pPr eaLnBrk="1" hangingPunct="1"/>
            <a:endParaRPr lang="en-US" altLang="en-US" dirty="0">
              <a:solidFill>
                <a:schemeClr val="accent1"/>
              </a:solidFill>
            </a:endParaRPr>
          </a:p>
          <a:p>
            <a:pPr eaLnBrk="1" hangingPunct="1"/>
            <a:endParaRPr lang="de-DE" altLang="en-US" dirty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sz="1600" dirty="0"/>
              <a:t>Alexander Cress</a:t>
            </a:r>
          </a:p>
          <a:p>
            <a:pPr eaLnBrk="1" hangingPunct="1"/>
            <a:r>
              <a:rPr lang="en-US" altLang="en-US" sz="1600" dirty="0" err="1"/>
              <a:t>Deutscher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Wetterdienst</a:t>
            </a:r>
            <a:r>
              <a:rPr lang="en-US" altLang="en-US" sz="1600" dirty="0"/>
              <a:t>, Frankfurter </a:t>
            </a:r>
            <a:r>
              <a:rPr lang="en-US" altLang="en-US" sz="1600" dirty="0" err="1"/>
              <a:t>Strasse</a:t>
            </a:r>
            <a:r>
              <a:rPr lang="en-US" altLang="en-US" sz="1600" dirty="0"/>
              <a:t> 135, 6003 Offenbach am Main, Germany</a:t>
            </a:r>
          </a:p>
          <a:p>
            <a:pPr eaLnBrk="1" hangingPunct="1"/>
            <a:r>
              <a:rPr lang="en-US" altLang="en-US" sz="1600" dirty="0"/>
              <a:t>alexander.cress@dwd.de</a:t>
            </a:r>
            <a:endParaRPr lang="en-GB" altLang="en-US" sz="1600" dirty="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19113" y="5875338"/>
            <a:ext cx="72483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altLang="en-US" sz="1400" dirty="0" smtClean="0">
                <a:solidFill>
                  <a:schemeClr val="accent1"/>
                </a:solidFill>
              </a:rPr>
              <a:t>and </a:t>
            </a:r>
            <a:r>
              <a:rPr lang="de-DE" altLang="en-US" sz="1400" dirty="0">
                <a:solidFill>
                  <a:schemeClr val="accent1"/>
                </a:solidFill>
              </a:rPr>
              <a:t>Robin Faulwetter, Olaf Stiller</a:t>
            </a:r>
            <a:r>
              <a:rPr lang="de-DE" altLang="en-US" sz="1400" dirty="0" smtClean="0">
                <a:solidFill>
                  <a:schemeClr val="accent1"/>
                </a:solidFill>
              </a:rPr>
              <a:t>, Anne Walter, Stefanie Holbrook, Michael Bender.  </a:t>
            </a:r>
            <a:endParaRPr lang="de-DE" altLang="en-US" sz="1400" dirty="0">
              <a:solidFill>
                <a:schemeClr val="accent1"/>
              </a:solidFill>
            </a:endParaRPr>
          </a:p>
          <a:p>
            <a:pPr algn="l" eaLnBrk="1" hangingPunct="1"/>
            <a:r>
              <a:rPr lang="de-DE" altLang="en-US" sz="1400" dirty="0">
                <a:solidFill>
                  <a:schemeClr val="accent1"/>
                </a:solidFill>
              </a:rPr>
              <a:t>Andreas Rhodin, Harald Anlauf, Christina </a:t>
            </a:r>
            <a:r>
              <a:rPr lang="de-DE" altLang="en-US" sz="1400" dirty="0" smtClean="0">
                <a:solidFill>
                  <a:schemeClr val="accent1"/>
                </a:solidFill>
              </a:rPr>
              <a:t>Köpken-Watts, Kirstin </a:t>
            </a:r>
            <a:r>
              <a:rPr lang="de-DE" sz="1400" dirty="0" smtClean="0">
                <a:solidFill>
                  <a:schemeClr val="accent1"/>
                </a:solidFill>
              </a:rPr>
              <a:t>Raykova, Axel Hutt</a:t>
            </a:r>
            <a:r>
              <a:rPr lang="de-DE" altLang="en-US" sz="1400" dirty="0" smtClean="0">
                <a:solidFill>
                  <a:schemeClr val="accent1"/>
                </a:solidFill>
              </a:rPr>
              <a:t> </a:t>
            </a:r>
            <a:r>
              <a:rPr lang="de-DE" altLang="en-US" sz="1400" dirty="0">
                <a:solidFill>
                  <a:schemeClr val="accent1"/>
                </a:solidFill>
              </a:rPr>
              <a:t>etc…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11560" y="6597352"/>
            <a:ext cx="74168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GODEX Meeting				Alexander Cress			</a:t>
            </a:r>
            <a:r>
              <a:rPr lang="de-DE" sz="900" b="1" dirty="0" err="1" smtClean="0"/>
              <a:t>Lannion</a:t>
            </a:r>
            <a:r>
              <a:rPr lang="de-DE" sz="900" b="1" dirty="0" smtClean="0"/>
              <a:t> 2017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086770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38" y="1582738"/>
            <a:ext cx="7561262" cy="44751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6121400" cy="431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Forecast impact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95536" y="112474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b="1" i="1" dirty="0" smtClean="0">
                <a:solidFill>
                  <a:srgbClr val="C00000"/>
                </a:solidFill>
              </a:rPr>
              <a:t>00 </a:t>
            </a:r>
            <a:r>
              <a:rPr lang="de-DE" b="1" i="1" dirty="0">
                <a:solidFill>
                  <a:srgbClr val="C00000"/>
                </a:solidFill>
              </a:rPr>
              <a:t>UTC </a:t>
            </a:r>
            <a:r>
              <a:rPr lang="de-DE" b="1" i="1" dirty="0" err="1" smtClean="0">
                <a:solidFill>
                  <a:srgbClr val="C00000"/>
                </a:solidFill>
              </a:rPr>
              <a:t>forecasts</a:t>
            </a:r>
            <a:r>
              <a:rPr lang="de-DE" b="1" i="1" dirty="0" smtClean="0">
                <a:solidFill>
                  <a:srgbClr val="C00000"/>
                </a:solidFill>
              </a:rPr>
              <a:t> </a:t>
            </a:r>
            <a:r>
              <a:rPr lang="de-DE" b="1" i="1" dirty="0" err="1" smtClean="0">
                <a:solidFill>
                  <a:srgbClr val="C00000"/>
                </a:solidFill>
              </a:rPr>
              <a:t>against</a:t>
            </a:r>
            <a:r>
              <a:rPr lang="de-DE" b="1" i="1" dirty="0" smtClean="0">
                <a:solidFill>
                  <a:srgbClr val="C00000"/>
                </a:solidFill>
              </a:rPr>
              <a:t> </a:t>
            </a:r>
            <a:r>
              <a:rPr lang="de-DE" b="1" i="1" dirty="0" err="1" smtClean="0">
                <a:solidFill>
                  <a:srgbClr val="C00000"/>
                </a:solidFill>
              </a:rPr>
              <a:t>own</a:t>
            </a:r>
            <a:r>
              <a:rPr lang="de-DE" b="1" i="1" dirty="0" smtClean="0">
                <a:solidFill>
                  <a:srgbClr val="C00000"/>
                </a:solidFill>
              </a:rPr>
              <a:t> </a:t>
            </a:r>
            <a:r>
              <a:rPr lang="de-DE" b="1" i="1" dirty="0" err="1" smtClean="0">
                <a:solidFill>
                  <a:srgbClr val="C00000"/>
                </a:solidFill>
              </a:rPr>
              <a:t>analysis</a:t>
            </a:r>
            <a:r>
              <a:rPr lang="de-DE" b="1" i="1" dirty="0" smtClean="0">
                <a:solidFill>
                  <a:srgbClr val="C00000"/>
                </a:solidFill>
              </a:rPr>
              <a:t> - </a:t>
            </a:r>
            <a:r>
              <a:rPr lang="de-DE" b="1" i="1" dirty="0" err="1" smtClean="0">
                <a:solidFill>
                  <a:srgbClr val="C00000"/>
                </a:solidFill>
              </a:rPr>
              <a:t>tropics</a:t>
            </a:r>
            <a:endParaRPr lang="de-DE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76" y="6619875"/>
            <a:ext cx="72913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17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443038" y="5373216"/>
            <a:ext cx="82089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/>
              <a:t>Preparation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for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assimilating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microwave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imagers</a:t>
            </a:r>
            <a:r>
              <a:rPr lang="de-DE" sz="1400" b="1" dirty="0" smtClean="0"/>
              <a:t> (19 GHz, 24 GHz, 37 GHz, 89 GHz)</a:t>
            </a:r>
          </a:p>
          <a:p>
            <a:r>
              <a:rPr lang="de-DE" sz="1400" b="1" dirty="0" smtClean="0"/>
              <a:t>in </a:t>
            </a:r>
            <a:r>
              <a:rPr lang="de-DE" sz="1400" b="1" dirty="0" err="1" smtClean="0"/>
              <a:t>clear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sky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situations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over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sea</a:t>
            </a:r>
            <a:r>
              <a:rPr lang="de-DE" sz="1400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bias</a:t>
            </a:r>
            <a:r>
              <a:rPr lang="de-DE" sz="1400" dirty="0" smtClean="0"/>
              <a:t> </a:t>
            </a:r>
            <a:r>
              <a:rPr lang="de-DE" sz="1400" dirty="0" err="1" smtClean="0"/>
              <a:t>correction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sea</a:t>
            </a:r>
            <a:r>
              <a:rPr lang="de-DE" sz="1400" dirty="0" smtClean="0"/>
              <a:t> </a:t>
            </a:r>
            <a:r>
              <a:rPr lang="de-DE" sz="1400" dirty="0" err="1" smtClean="0"/>
              <a:t>ice</a:t>
            </a:r>
            <a:r>
              <a:rPr lang="de-DE" sz="1400" dirty="0" smtClean="0"/>
              <a:t> </a:t>
            </a:r>
            <a:r>
              <a:rPr lang="de-DE" sz="1400" dirty="0" err="1" smtClean="0"/>
              <a:t>detection</a:t>
            </a:r>
            <a:r>
              <a:rPr lang="de-DE" sz="1400" dirty="0" smtClean="0"/>
              <a:t> (strong </a:t>
            </a:r>
            <a:r>
              <a:rPr lang="de-DE" sz="1400" dirty="0" err="1" smtClean="0"/>
              <a:t>dependence</a:t>
            </a:r>
            <a:r>
              <a:rPr lang="de-DE" sz="1400" dirty="0" smtClean="0"/>
              <a:t> on </a:t>
            </a:r>
            <a:r>
              <a:rPr lang="de-DE" sz="1400" dirty="0" err="1" smtClean="0"/>
              <a:t>surface</a:t>
            </a:r>
            <a:r>
              <a:rPr lang="de-DE" sz="1400" dirty="0" smtClean="0"/>
              <a:t> </a:t>
            </a:r>
            <a:r>
              <a:rPr lang="de-DE" sz="1400" dirty="0" err="1" smtClean="0"/>
              <a:t>emissivity</a:t>
            </a:r>
            <a:r>
              <a:rPr lang="de-DE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exclusion</a:t>
            </a:r>
            <a:r>
              <a:rPr lang="de-DE" sz="1400" dirty="0" smtClean="0"/>
              <a:t> of </a:t>
            </a:r>
            <a:r>
              <a:rPr lang="de-DE" sz="1400" dirty="0" err="1" smtClean="0"/>
              <a:t>scattering</a:t>
            </a:r>
            <a:r>
              <a:rPr lang="de-DE" sz="1400" dirty="0" smtClean="0"/>
              <a:t> </a:t>
            </a:r>
            <a:r>
              <a:rPr lang="de-DE" sz="1400" dirty="0" err="1" smtClean="0"/>
              <a:t>situations</a:t>
            </a:r>
            <a:r>
              <a:rPr lang="de-DE" sz="1400" dirty="0" smtClean="0"/>
              <a:t> (</a:t>
            </a:r>
            <a:r>
              <a:rPr lang="de-DE" sz="1400" dirty="0" err="1" smtClean="0"/>
              <a:t>cloud</a:t>
            </a:r>
            <a:r>
              <a:rPr lang="de-DE" sz="1400" dirty="0" smtClean="0"/>
              <a:t> </a:t>
            </a:r>
            <a:r>
              <a:rPr lang="de-DE" sz="1400" dirty="0" err="1" smtClean="0"/>
              <a:t>detection</a:t>
            </a:r>
            <a:r>
              <a:rPr lang="de-DE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Assimilation </a:t>
            </a:r>
            <a:r>
              <a:rPr lang="de-DE" sz="1400" dirty="0" err="1" smtClean="0"/>
              <a:t>experiments</a:t>
            </a:r>
            <a:r>
              <a:rPr lang="de-DE" sz="1400" dirty="0" smtClean="0"/>
              <a:t> </a:t>
            </a:r>
            <a:r>
              <a:rPr lang="de-DE" sz="1400" dirty="0" err="1" smtClean="0"/>
              <a:t>planned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autuum</a:t>
            </a:r>
            <a:r>
              <a:rPr lang="de-DE" sz="1400" dirty="0" smtClean="0"/>
              <a:t>/</a:t>
            </a:r>
            <a:r>
              <a:rPr lang="de-DE" sz="1400" dirty="0" err="1" smtClean="0"/>
              <a:t>winter</a:t>
            </a:r>
            <a:r>
              <a:rPr lang="de-DE" sz="1400" dirty="0" smtClean="0"/>
              <a:t> 2017</a:t>
            </a:r>
            <a:endParaRPr lang="de-DE" sz="1400" dirty="0"/>
          </a:p>
        </p:txBody>
      </p:sp>
      <p:grpSp>
        <p:nvGrpSpPr>
          <p:cNvPr id="18435" name="Gruppieren 18434"/>
          <p:cNvGrpSpPr/>
          <p:nvPr/>
        </p:nvGrpSpPr>
        <p:grpSpPr>
          <a:xfrm>
            <a:off x="386244" y="1196752"/>
            <a:ext cx="8146196" cy="3824054"/>
            <a:chOff x="530260" y="1249812"/>
            <a:chExt cx="8146196" cy="3824054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3576085" y="1249812"/>
              <a:ext cx="2427141" cy="3824054"/>
              <a:chOff x="2786754" y="1249812"/>
              <a:chExt cx="2160000" cy="3403164"/>
            </a:xfrm>
          </p:grpSpPr>
          <p:grpSp>
            <p:nvGrpSpPr>
              <p:cNvPr id="19" name="Gruppieren 18"/>
              <p:cNvGrpSpPr/>
              <p:nvPr/>
            </p:nvGrpSpPr>
            <p:grpSpPr>
              <a:xfrm>
                <a:off x="2786754" y="1711477"/>
                <a:ext cx="2160000" cy="2941499"/>
                <a:chOff x="2771800" y="1711477"/>
                <a:chExt cx="2160000" cy="2941499"/>
              </a:xfrm>
            </p:grpSpPr>
            <p:pic>
              <p:nvPicPr>
                <p:cNvPr id="7" name="Grafik 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1800" y="1711477"/>
                  <a:ext cx="2160000" cy="1440000"/>
                </a:xfrm>
                <a:prstGeom prst="rect">
                  <a:avLst/>
                </a:prstGeom>
              </p:spPr>
            </p:pic>
            <p:pic>
              <p:nvPicPr>
                <p:cNvPr id="8" name="Grafik 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1800" y="3212976"/>
                  <a:ext cx="2160000" cy="1440000"/>
                </a:xfrm>
                <a:prstGeom prst="rect">
                  <a:avLst/>
                </a:prstGeom>
              </p:spPr>
            </p:pic>
          </p:grpSp>
          <p:sp>
            <p:nvSpPr>
              <p:cNvPr id="13" name="Textfeld 12"/>
              <p:cNvSpPr txBox="1"/>
              <p:nvPr/>
            </p:nvSpPr>
            <p:spPr>
              <a:xfrm>
                <a:off x="2786754" y="1249812"/>
                <a:ext cx="180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 smtClean="0"/>
                  <a:t>GMI on GMP</a:t>
                </a:r>
              </a:p>
              <a:p>
                <a:r>
                  <a:rPr lang="de-DE" sz="1200" b="1" dirty="0" smtClean="0"/>
                  <a:t>36.5 GHz V</a:t>
                </a:r>
                <a:endParaRPr lang="de-DE" sz="1200" b="1" dirty="0"/>
              </a:p>
            </p:txBody>
          </p:sp>
        </p:grpSp>
        <p:grpSp>
          <p:nvGrpSpPr>
            <p:cNvPr id="27" name="Gruppieren 26"/>
            <p:cNvGrpSpPr/>
            <p:nvPr/>
          </p:nvGrpSpPr>
          <p:grpSpPr>
            <a:xfrm>
              <a:off x="899592" y="1249812"/>
              <a:ext cx="2430404" cy="3824054"/>
              <a:chOff x="395536" y="1249812"/>
              <a:chExt cx="2162904" cy="3403164"/>
            </a:xfrm>
          </p:grpSpPr>
          <p:grpSp>
            <p:nvGrpSpPr>
              <p:cNvPr id="25" name="Gruppieren 24"/>
              <p:cNvGrpSpPr/>
              <p:nvPr/>
            </p:nvGrpSpPr>
            <p:grpSpPr>
              <a:xfrm>
                <a:off x="395536" y="1711477"/>
                <a:ext cx="2162904" cy="2941499"/>
                <a:chOff x="395536" y="1711477"/>
                <a:chExt cx="2162904" cy="2941499"/>
              </a:xfrm>
            </p:grpSpPr>
            <p:pic>
              <p:nvPicPr>
                <p:cNvPr id="3" name="Grafik 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5536" y="1711477"/>
                  <a:ext cx="2160000" cy="1440000"/>
                </a:xfrm>
                <a:prstGeom prst="rect">
                  <a:avLst/>
                </a:prstGeom>
              </p:spPr>
            </p:pic>
            <p:pic>
              <p:nvPicPr>
                <p:cNvPr id="5" name="Grafik 4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8440" y="3212976"/>
                  <a:ext cx="2160000" cy="1440000"/>
                </a:xfrm>
                <a:prstGeom prst="rect">
                  <a:avLst/>
                </a:prstGeom>
              </p:spPr>
            </p:pic>
          </p:grpSp>
          <p:sp>
            <p:nvSpPr>
              <p:cNvPr id="20" name="Textfeld 19"/>
              <p:cNvSpPr txBox="1"/>
              <p:nvPr/>
            </p:nvSpPr>
            <p:spPr>
              <a:xfrm>
                <a:off x="395536" y="1249812"/>
                <a:ext cx="180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 smtClean="0"/>
                  <a:t>AMSR2 on GCOM</a:t>
                </a:r>
              </a:p>
              <a:p>
                <a:r>
                  <a:rPr lang="de-DE" sz="1200" b="1" dirty="0" smtClean="0"/>
                  <a:t>36.5 GHz V</a:t>
                </a:r>
                <a:endParaRPr lang="de-DE" sz="1200" b="1" dirty="0"/>
              </a:p>
            </p:txBody>
          </p:sp>
        </p:grpSp>
        <p:grpSp>
          <p:nvGrpSpPr>
            <p:cNvPr id="29" name="Gruppieren 28"/>
            <p:cNvGrpSpPr/>
            <p:nvPr/>
          </p:nvGrpSpPr>
          <p:grpSpPr>
            <a:xfrm>
              <a:off x="6249315" y="1249812"/>
              <a:ext cx="2427141" cy="3824054"/>
              <a:chOff x="5156448" y="1249812"/>
              <a:chExt cx="2160000" cy="3403164"/>
            </a:xfrm>
          </p:grpSpPr>
          <p:grpSp>
            <p:nvGrpSpPr>
              <p:cNvPr id="26" name="Gruppieren 25"/>
              <p:cNvGrpSpPr/>
              <p:nvPr/>
            </p:nvGrpSpPr>
            <p:grpSpPr>
              <a:xfrm>
                <a:off x="5156448" y="1711477"/>
                <a:ext cx="2160000" cy="2941499"/>
                <a:chOff x="5156448" y="1711477"/>
                <a:chExt cx="2160000" cy="2941499"/>
              </a:xfrm>
            </p:grpSpPr>
            <p:pic>
              <p:nvPicPr>
                <p:cNvPr id="9" name="Grafik 8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56448" y="1711477"/>
                  <a:ext cx="2160000" cy="1440000"/>
                </a:xfrm>
                <a:prstGeom prst="rect">
                  <a:avLst/>
                </a:prstGeom>
              </p:spPr>
            </p:pic>
            <p:pic>
              <p:nvPicPr>
                <p:cNvPr id="10" name="Grafik 9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56448" y="3212976"/>
                  <a:ext cx="2160000" cy="1440000"/>
                </a:xfrm>
                <a:prstGeom prst="rect">
                  <a:avLst/>
                </a:prstGeom>
              </p:spPr>
            </p:pic>
          </p:grpSp>
          <p:sp>
            <p:nvSpPr>
              <p:cNvPr id="24" name="Textfeld 23"/>
              <p:cNvSpPr txBox="1"/>
              <p:nvPr/>
            </p:nvSpPr>
            <p:spPr>
              <a:xfrm>
                <a:off x="5156448" y="1249812"/>
                <a:ext cx="180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 smtClean="0"/>
                  <a:t>SSMI/S on DMSP-F17</a:t>
                </a:r>
              </a:p>
              <a:p>
                <a:r>
                  <a:rPr lang="de-DE" sz="1200" b="1" dirty="0" smtClean="0"/>
                  <a:t>37.0 GHz V</a:t>
                </a:r>
                <a:endParaRPr lang="de-DE" sz="1200" b="1" dirty="0"/>
              </a:p>
            </p:txBody>
          </p:sp>
        </p:grpSp>
        <p:sp>
          <p:nvSpPr>
            <p:cNvPr id="18432" name="Textfeld 18431"/>
            <p:cNvSpPr txBox="1"/>
            <p:nvPr/>
          </p:nvSpPr>
          <p:spPr>
            <a:xfrm>
              <a:off x="530260" y="1844824"/>
              <a:ext cx="369332" cy="135249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de-DE" sz="1200" b="1" dirty="0" err="1" smtClean="0"/>
                <a:t>mean</a:t>
              </a:r>
              <a:r>
                <a:rPr lang="de-DE" sz="1200" b="1" dirty="0"/>
                <a:t> </a:t>
              </a:r>
              <a:r>
                <a:rPr lang="de-DE" sz="1200" b="1" dirty="0" smtClean="0"/>
                <a:t>(</a:t>
              </a:r>
              <a:r>
                <a:rPr lang="de-DE" sz="1200" b="1" dirty="0" err="1" smtClean="0"/>
                <a:t>obs</a:t>
              </a:r>
              <a:r>
                <a:rPr lang="de-DE" sz="1200" b="1" dirty="0" smtClean="0"/>
                <a:t> – </a:t>
              </a:r>
              <a:r>
                <a:rPr lang="de-DE" sz="1200" b="1" dirty="0" err="1" smtClean="0"/>
                <a:t>fg</a:t>
              </a:r>
              <a:r>
                <a:rPr lang="de-DE" sz="1200" b="1" dirty="0" smtClean="0"/>
                <a:t>)</a:t>
              </a:r>
              <a:endParaRPr lang="de-DE" sz="1200" b="1" dirty="0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530260" y="3573016"/>
              <a:ext cx="369332" cy="135249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de-DE" sz="1200" b="1" dirty="0" err="1" smtClean="0"/>
                <a:t>stddev</a:t>
              </a:r>
              <a:r>
                <a:rPr lang="de-DE" sz="1200" b="1" dirty="0"/>
                <a:t> </a:t>
              </a:r>
              <a:r>
                <a:rPr lang="de-DE" sz="1200" b="1" dirty="0" smtClean="0"/>
                <a:t>(</a:t>
              </a:r>
              <a:r>
                <a:rPr lang="de-DE" sz="1200" b="1" dirty="0" err="1" smtClean="0"/>
                <a:t>obs</a:t>
              </a:r>
              <a:r>
                <a:rPr lang="de-DE" sz="1200" b="1" dirty="0" smtClean="0"/>
                <a:t> – </a:t>
              </a:r>
              <a:r>
                <a:rPr lang="de-DE" sz="1200" b="1" dirty="0" err="1" smtClean="0"/>
                <a:t>fg</a:t>
              </a:r>
              <a:r>
                <a:rPr lang="de-DE" sz="1200" b="1" dirty="0" smtClean="0"/>
                <a:t>)</a:t>
              </a:r>
              <a:endParaRPr lang="de-DE" sz="1200" b="1" dirty="0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357116" y="245839"/>
            <a:ext cx="5331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2"/>
                </a:solidFill>
              </a:rPr>
              <a:t>Assimilation of </a:t>
            </a:r>
            <a:r>
              <a:rPr lang="de-DE" sz="2400" b="1" dirty="0" err="1" smtClean="0">
                <a:solidFill>
                  <a:schemeClr val="tx2"/>
                </a:solidFill>
              </a:rPr>
              <a:t>microwave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imagers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619875"/>
            <a:ext cx="72913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542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9511" y="262389"/>
            <a:ext cx="4595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accent1"/>
                </a:solidFill>
              </a:rPr>
              <a:t>A</a:t>
            </a:r>
            <a:r>
              <a:rPr lang="de-DE" sz="2000" b="1" dirty="0" smtClean="0">
                <a:solidFill>
                  <a:schemeClr val="accent1"/>
                </a:solidFill>
              </a:rPr>
              <a:t>ssimilation </a:t>
            </a:r>
            <a:r>
              <a:rPr lang="de-DE" sz="2000" b="1" dirty="0" smtClean="0">
                <a:solidFill>
                  <a:schemeClr val="accent1"/>
                </a:solidFill>
              </a:rPr>
              <a:t>of IR </a:t>
            </a:r>
            <a:r>
              <a:rPr lang="de-DE" sz="2000" b="1" dirty="0" err="1" smtClean="0">
                <a:solidFill>
                  <a:schemeClr val="accent1"/>
                </a:solidFill>
              </a:rPr>
              <a:t>radiances</a:t>
            </a:r>
            <a:r>
              <a:rPr lang="de-DE" sz="2000" b="1" dirty="0" smtClean="0">
                <a:solidFill>
                  <a:schemeClr val="accent1"/>
                </a:solidFill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</a:rPr>
              <a:t>over</a:t>
            </a:r>
            <a:r>
              <a:rPr lang="de-DE" sz="2000" b="1" dirty="0" smtClean="0">
                <a:solidFill>
                  <a:schemeClr val="accent1"/>
                </a:solidFill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</a:rPr>
              <a:t>land</a:t>
            </a:r>
            <a:r>
              <a:rPr lang="de-DE" sz="2000" b="1" dirty="0" smtClean="0">
                <a:solidFill>
                  <a:schemeClr val="accent1"/>
                </a:solidFill>
              </a:rPr>
              <a:t> (Kristin Raykova)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23527" y="1187612"/>
            <a:ext cx="7416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Goal</a:t>
            </a:r>
            <a:r>
              <a:rPr lang="de-DE" dirty="0" smtClean="0"/>
              <a:t>: Assimilation of IR </a:t>
            </a:r>
            <a:r>
              <a:rPr lang="de-DE" dirty="0" err="1" smtClean="0"/>
              <a:t>radiances</a:t>
            </a:r>
            <a:r>
              <a:rPr lang="de-DE" dirty="0" smtClean="0"/>
              <a:t> – </a:t>
            </a:r>
            <a:r>
              <a:rPr lang="de-DE" dirty="0" err="1" smtClean="0"/>
              <a:t>coming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IASI and </a:t>
            </a:r>
            <a:r>
              <a:rPr lang="de-DE" dirty="0" err="1" smtClean="0"/>
              <a:t>CrIS</a:t>
            </a:r>
            <a:r>
              <a:rPr lang="de-DE" dirty="0" smtClean="0"/>
              <a:t> –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land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window</a:t>
            </a:r>
            <a:r>
              <a:rPr lang="de-DE" dirty="0" smtClean="0"/>
              <a:t> </a:t>
            </a:r>
            <a:r>
              <a:rPr lang="de-DE" dirty="0" err="1" smtClean="0"/>
              <a:t>zone</a:t>
            </a:r>
            <a:r>
              <a:rPr lang="de-DE" dirty="0" smtClean="0"/>
              <a:t> (10-14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de-DE" dirty="0" smtClean="0">
                <a:latin typeface="Times New Roman"/>
                <a:cs typeface="Times New Roman"/>
              </a:rPr>
              <a:t>m</a:t>
            </a:r>
            <a:r>
              <a:rPr lang="de-DE" dirty="0" smtClean="0"/>
              <a:t>).</a:t>
            </a:r>
          </a:p>
          <a:p>
            <a:r>
              <a:rPr lang="de-DE" dirty="0" smtClean="0"/>
              <a:t>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>
                <a:solidFill>
                  <a:schemeClr val="accent1"/>
                </a:solidFill>
              </a:rPr>
              <a:t>Biggest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challenges</a:t>
            </a:r>
            <a:r>
              <a:rPr lang="de-DE" b="1" dirty="0" smtClean="0">
                <a:solidFill>
                  <a:schemeClr val="accent1"/>
                </a:solidFill>
              </a:rPr>
              <a:t>: </a:t>
            </a:r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cloud-free</a:t>
            </a:r>
            <a:r>
              <a:rPr lang="de-DE" b="1" dirty="0" smtClean="0">
                <a:solidFill>
                  <a:schemeClr val="accent1"/>
                </a:solidFill>
              </a:rPr>
              <a:t> FOVs </a:t>
            </a:r>
            <a:r>
              <a:rPr lang="de-DE" b="1" dirty="0" err="1" smtClean="0">
                <a:solidFill>
                  <a:schemeClr val="accent1"/>
                </a:solidFill>
              </a:rPr>
              <a:t>with</a:t>
            </a:r>
            <a:r>
              <a:rPr lang="de-DE" b="1" dirty="0" smtClean="0">
                <a:solidFill>
                  <a:schemeClr val="accent1"/>
                </a:solidFill>
              </a:rPr>
              <a:t> high </a:t>
            </a:r>
            <a:r>
              <a:rPr lang="de-DE" b="1" dirty="0" err="1" smtClean="0">
                <a:solidFill>
                  <a:schemeClr val="accent1"/>
                </a:solidFill>
              </a:rPr>
              <a:t>confidence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dirty="0" smtClean="0"/>
              <a:t>and </a:t>
            </a:r>
            <a:r>
              <a:rPr lang="de-DE" dirty="0" err="1" smtClean="0"/>
              <a:t>making</a:t>
            </a:r>
            <a:r>
              <a:rPr lang="de-DE" dirty="0" smtClean="0"/>
              <a:t> a </a:t>
            </a:r>
            <a:r>
              <a:rPr lang="de-DE" b="1" dirty="0" err="1" smtClean="0">
                <a:solidFill>
                  <a:schemeClr val="accent1"/>
                </a:solidFill>
              </a:rPr>
              <a:t>reliable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estimation</a:t>
            </a:r>
            <a:r>
              <a:rPr lang="de-DE" b="1" dirty="0" smtClean="0">
                <a:solidFill>
                  <a:schemeClr val="accent1"/>
                </a:solidFill>
              </a:rPr>
              <a:t> of </a:t>
            </a:r>
            <a:r>
              <a:rPr lang="de-DE" b="1" dirty="0" err="1" smtClean="0">
                <a:solidFill>
                  <a:schemeClr val="accent1"/>
                </a:solidFill>
              </a:rPr>
              <a:t>the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surface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emissivity</a:t>
            </a:r>
            <a:r>
              <a:rPr lang="de-DE" b="1" dirty="0" smtClean="0">
                <a:solidFill>
                  <a:schemeClr val="accent1"/>
                </a:solidFill>
              </a:rPr>
              <a:t> and </a:t>
            </a:r>
            <a:r>
              <a:rPr lang="de-DE" b="1" dirty="0" err="1" smtClean="0">
                <a:solidFill>
                  <a:schemeClr val="accent1"/>
                </a:solidFill>
              </a:rPr>
              <a:t>skin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temperature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dirty="0" smtClean="0"/>
              <a:t>and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corresponding</a:t>
            </a:r>
            <a:r>
              <a:rPr lang="de-DE" dirty="0" smtClean="0"/>
              <a:t> </a:t>
            </a:r>
            <a:r>
              <a:rPr lang="de-DE" dirty="0" err="1" smtClean="0"/>
              <a:t>errors</a:t>
            </a:r>
            <a:r>
              <a:rPr lang="de-DE" dirty="0" smtClean="0"/>
              <a:t>. 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3347864" y="3487216"/>
            <a:ext cx="5663613" cy="3398168"/>
            <a:chOff x="-36512" y="1268760"/>
            <a:chExt cx="9144000" cy="5486400"/>
          </a:xfrm>
        </p:grpSpPr>
        <p:grpSp>
          <p:nvGrpSpPr>
            <p:cNvPr id="6" name="Gruppieren 5"/>
            <p:cNvGrpSpPr/>
            <p:nvPr/>
          </p:nvGrpSpPr>
          <p:grpSpPr>
            <a:xfrm>
              <a:off x="-36512" y="1268760"/>
              <a:ext cx="9144000" cy="5486400"/>
              <a:chOff x="-36512" y="1268760"/>
              <a:chExt cx="9144000" cy="5486400"/>
            </a:xfrm>
          </p:grpSpPr>
          <p:pic>
            <p:nvPicPr>
              <p:cNvPr id="7" name="Picture 2" descr="U:\WINDOWS\pics\iasi_1121_mai_geo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1268760"/>
                <a:ext cx="9144000" cy="5486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feld 7"/>
              <p:cNvSpPr txBox="1"/>
              <p:nvPr/>
            </p:nvSpPr>
            <p:spPr>
              <a:xfrm>
                <a:off x="2267745" y="3356992"/>
                <a:ext cx="5093851" cy="7453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1200" smtClean="0"/>
                  <a:t>Especially over land ist MNW very conservative </a:t>
                </a:r>
              </a:p>
              <a:p>
                <a:r>
                  <a:rPr lang="de-DE" sz="1200" smtClean="0"/>
                  <a:t>and flags almost all FOVs as cloudy.  </a:t>
                </a:r>
                <a:endParaRPr lang="en-US" sz="1200"/>
              </a:p>
            </p:txBody>
          </p:sp>
        </p:grpSp>
        <p:sp>
          <p:nvSpPr>
            <p:cNvPr id="9" name="Ellipse 8"/>
            <p:cNvSpPr/>
            <p:nvPr/>
          </p:nvSpPr>
          <p:spPr>
            <a:xfrm>
              <a:off x="6444208" y="1556792"/>
              <a:ext cx="1656184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Gerade Verbindung 9"/>
            <p:cNvCxnSpPr/>
            <p:nvPr/>
          </p:nvCxnSpPr>
          <p:spPr>
            <a:xfrm>
              <a:off x="3491880" y="2060848"/>
              <a:ext cx="20162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feld 11"/>
          <p:cNvSpPr txBox="1"/>
          <p:nvPr/>
        </p:nvSpPr>
        <p:spPr>
          <a:xfrm>
            <a:off x="323167" y="3665617"/>
            <a:ext cx="3491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accent1"/>
                </a:solidFill>
              </a:rPr>
              <a:t>Current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status</a:t>
            </a:r>
            <a:r>
              <a:rPr lang="de-DE" dirty="0" smtClean="0"/>
              <a:t>: </a:t>
            </a:r>
            <a:r>
              <a:rPr lang="de-DE" dirty="0" err="1" smtClean="0"/>
              <a:t>modifying</a:t>
            </a:r>
            <a:r>
              <a:rPr lang="de-DE" dirty="0" smtClean="0"/>
              <a:t> and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smtClean="0"/>
              <a:t>operational </a:t>
            </a:r>
            <a:r>
              <a:rPr lang="de-DE" dirty="0" err="1" smtClean="0"/>
              <a:t>cloud</a:t>
            </a:r>
            <a:r>
              <a:rPr lang="de-DE" dirty="0" smtClean="0"/>
              <a:t> </a:t>
            </a:r>
            <a:r>
              <a:rPr lang="de-DE" dirty="0" err="1" smtClean="0"/>
              <a:t>detection</a:t>
            </a:r>
            <a:r>
              <a:rPr lang="de-DE" dirty="0" smtClean="0"/>
              <a:t> </a:t>
            </a:r>
            <a:r>
              <a:rPr lang="de-DE" dirty="0" err="1" smtClean="0"/>
              <a:t>scheme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McNally</a:t>
            </a:r>
            <a:r>
              <a:rPr lang="de-DE" dirty="0" smtClean="0"/>
              <a:t> and Watts, in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obtain</a:t>
            </a:r>
            <a:r>
              <a:rPr lang="de-DE" dirty="0" smtClean="0"/>
              <a:t> </a:t>
            </a:r>
            <a:r>
              <a:rPr lang="de-DE" dirty="0" err="1" smtClean="0"/>
              <a:t>cloud-free</a:t>
            </a:r>
            <a:r>
              <a:rPr lang="de-DE" dirty="0" smtClean="0"/>
              <a:t> FOVs of </a:t>
            </a:r>
            <a:r>
              <a:rPr lang="de-DE" dirty="0" err="1" smtClean="0"/>
              <a:t>low-peaking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land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high </a:t>
            </a:r>
            <a:r>
              <a:rPr lang="de-DE" dirty="0" err="1" smtClean="0"/>
              <a:t>certainty</a:t>
            </a:r>
            <a:r>
              <a:rPr lang="de-DE" dirty="0" smtClean="0"/>
              <a:t>.  </a:t>
            </a:r>
            <a:endParaRPr lang="en-US" dirty="0" smtClean="0"/>
          </a:p>
          <a:p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0065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U:\WINDOWS\pavelin-e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728" y="1239035"/>
            <a:ext cx="4014216" cy="289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WINDOWS\pics\diff_2-1_obs_err_stat_RAD_all_BRIGHT_T_IASI_2016050103-2016053121_rms_o_f_chan0064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8" y="3140968"/>
            <a:ext cx="5129132" cy="341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feld 1"/>
          <p:cNvSpPr txBox="1">
            <a:spLocks noChangeArrowheads="1"/>
          </p:cNvSpPr>
          <p:nvPr/>
        </p:nvSpPr>
        <p:spPr bwMode="auto">
          <a:xfrm>
            <a:off x="205956" y="332656"/>
            <a:ext cx="53960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600" b="1" dirty="0" smtClean="0">
                <a:solidFill>
                  <a:srgbClr val="2D4B9B"/>
                </a:solidFill>
              </a:rPr>
              <a:t>Monitoring of </a:t>
            </a:r>
            <a:r>
              <a:rPr lang="de-DE" altLang="en-US" sz="2600" b="1" dirty="0" err="1" smtClean="0">
                <a:solidFill>
                  <a:srgbClr val="2D4B9B"/>
                </a:solidFill>
              </a:rPr>
              <a:t>surface</a:t>
            </a:r>
            <a:r>
              <a:rPr lang="de-DE" altLang="en-US" sz="2600" b="1" dirty="0" smtClean="0">
                <a:solidFill>
                  <a:srgbClr val="2D4B9B"/>
                </a:solidFill>
              </a:rPr>
              <a:t> </a:t>
            </a:r>
            <a:r>
              <a:rPr lang="de-DE" altLang="en-US" sz="2600" b="1" dirty="0" err="1" smtClean="0">
                <a:solidFill>
                  <a:srgbClr val="2D4B9B"/>
                </a:solidFill>
              </a:rPr>
              <a:t>emissivity</a:t>
            </a:r>
            <a:r>
              <a:rPr lang="de-DE" altLang="en-US" sz="2600" b="1" dirty="0" smtClean="0">
                <a:solidFill>
                  <a:srgbClr val="2D4B9B"/>
                </a:solidFill>
              </a:rPr>
              <a:t> </a:t>
            </a:r>
            <a:endParaRPr lang="de-DE" altLang="en-US" sz="2600" b="1" dirty="0">
              <a:solidFill>
                <a:srgbClr val="2D4B9B"/>
              </a:solidFill>
            </a:endParaRPr>
          </a:p>
        </p:txBody>
      </p:sp>
      <p:sp>
        <p:nvSpPr>
          <p:cNvPr id="12292" name="Textfeld 1"/>
          <p:cNvSpPr txBox="1">
            <a:spLocks noChangeArrowheads="1"/>
          </p:cNvSpPr>
          <p:nvPr/>
        </p:nvSpPr>
        <p:spPr bwMode="auto">
          <a:xfrm>
            <a:off x="251520" y="1212704"/>
            <a:ext cx="490711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en-US" sz="1600" dirty="0" err="1" smtClean="0"/>
              <a:t>Brightness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temperature</a:t>
            </a:r>
            <a:r>
              <a:rPr lang="de-DE" altLang="en-US" sz="1600" dirty="0" smtClean="0"/>
              <a:t> of </a:t>
            </a:r>
            <a:r>
              <a:rPr lang="de-DE" altLang="en-US" sz="1600" dirty="0"/>
              <a:t/>
            </a:r>
            <a:br>
              <a:rPr lang="de-DE" altLang="en-US" sz="1600" dirty="0"/>
            </a:br>
            <a:r>
              <a:rPr lang="de-DE" altLang="en-US" sz="1600" dirty="0" smtClean="0"/>
              <a:t>IASI </a:t>
            </a:r>
            <a:r>
              <a:rPr lang="de-DE" altLang="en-US" sz="1600" dirty="0" err="1" smtClean="0"/>
              <a:t>window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channel</a:t>
            </a:r>
            <a:r>
              <a:rPr lang="de-DE" altLang="en-US" sz="1600" dirty="0" smtClean="0"/>
              <a:t> </a:t>
            </a:r>
            <a:r>
              <a:rPr lang="de-DE" altLang="en-US" sz="1600" dirty="0" smtClean="0"/>
              <a:t>646 (</a:t>
            </a:r>
            <a:r>
              <a:rPr lang="de-DE" altLang="en-US" sz="1600" dirty="0" err="1" smtClean="0"/>
              <a:t>peak</a:t>
            </a:r>
            <a:r>
              <a:rPr lang="de-DE" altLang="en-US" sz="1600" dirty="0" smtClean="0"/>
              <a:t> ~ 1 km)</a:t>
            </a:r>
            <a:endParaRPr lang="de-DE" altLang="en-US" sz="1600" dirty="0" smtClean="0"/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de-DE" altLang="en-US" sz="1600" dirty="0" smtClean="0"/>
              <a:t>     (01.05.2016 – 31.05.2016)</a:t>
            </a:r>
            <a:r>
              <a:rPr lang="de-DE" altLang="en-US" sz="1600" i="1" dirty="0" smtClean="0"/>
              <a:t/>
            </a:r>
            <a:br>
              <a:rPr lang="de-DE" altLang="en-US" sz="1600" i="1" dirty="0" smtClean="0"/>
            </a:br>
            <a:r>
              <a:rPr lang="de-DE" altLang="en-US" sz="1600" i="1" dirty="0" smtClean="0"/>
              <a:t/>
            </a:r>
            <a:br>
              <a:rPr lang="de-DE" altLang="en-US" sz="1600" i="1" dirty="0" smtClean="0"/>
            </a:br>
            <a:r>
              <a:rPr lang="de-DE" altLang="en-US" sz="1600" dirty="0" smtClean="0"/>
              <a:t>Absolute</a:t>
            </a:r>
            <a:r>
              <a:rPr lang="de-DE" altLang="en-US" sz="1600" i="1" dirty="0" smtClean="0"/>
              <a:t> </a:t>
            </a:r>
            <a:r>
              <a:rPr lang="de-DE" altLang="en-US" sz="1600" dirty="0" err="1" smtClean="0"/>
              <a:t>difference</a:t>
            </a:r>
            <a:r>
              <a:rPr lang="de-DE" altLang="en-US" sz="1600" dirty="0" smtClean="0"/>
              <a:t> </a:t>
            </a:r>
            <a:r>
              <a:rPr lang="de-DE" altLang="en-US" sz="1600" dirty="0"/>
              <a:t>of Obs-FG (</a:t>
            </a:r>
            <a:r>
              <a:rPr lang="de-DE" altLang="en-US" sz="1600" dirty="0" err="1"/>
              <a:t>trial</a:t>
            </a:r>
            <a:r>
              <a:rPr lang="de-DE" altLang="en-US" sz="1600" dirty="0"/>
              <a:t> vs. </a:t>
            </a:r>
            <a:r>
              <a:rPr lang="de-DE" altLang="en-US" sz="1600" dirty="0" err="1"/>
              <a:t>control</a:t>
            </a:r>
            <a:r>
              <a:rPr lang="de-DE" altLang="en-US" sz="1600" dirty="0"/>
              <a:t>) </a:t>
            </a:r>
            <a:br>
              <a:rPr lang="de-DE" altLang="en-US" sz="1600" dirty="0"/>
            </a:br>
            <a:r>
              <a:rPr lang="de-DE" altLang="en-US" sz="1600" i="1" dirty="0" err="1"/>
              <a:t>Exp</a:t>
            </a:r>
            <a:r>
              <a:rPr lang="de-DE" altLang="en-US" sz="1600" i="1" dirty="0"/>
              <a:t>. </a:t>
            </a:r>
            <a:r>
              <a:rPr lang="de-DE" altLang="en-US" sz="1600" i="1" dirty="0" err="1"/>
              <a:t>with</a:t>
            </a:r>
            <a:r>
              <a:rPr lang="de-DE" altLang="en-US" sz="1600" i="1" dirty="0"/>
              <a:t> </a:t>
            </a:r>
            <a:r>
              <a:rPr lang="de-DE" altLang="en-US" sz="1600" i="1" dirty="0" err="1"/>
              <a:t>emissivity</a:t>
            </a:r>
            <a:r>
              <a:rPr lang="de-DE" altLang="en-US" sz="1600" i="1" dirty="0"/>
              <a:t> </a:t>
            </a:r>
            <a:r>
              <a:rPr lang="de-DE" altLang="en-US" sz="1600" i="1" dirty="0" err="1"/>
              <a:t>atlas</a:t>
            </a:r>
            <a:r>
              <a:rPr lang="de-DE" altLang="en-US" sz="1600" i="1" dirty="0"/>
              <a:t> – </a:t>
            </a:r>
            <a:r>
              <a:rPr lang="de-DE" altLang="en-US" sz="1600" i="1" dirty="0" err="1"/>
              <a:t>Exp</a:t>
            </a:r>
            <a:r>
              <a:rPr lang="de-DE" altLang="en-US" sz="1600" i="1" dirty="0"/>
              <a:t>. </a:t>
            </a:r>
            <a:r>
              <a:rPr lang="de-DE" altLang="en-US" sz="1600" i="1" dirty="0" err="1"/>
              <a:t>without</a:t>
            </a:r>
            <a:r>
              <a:rPr lang="de-DE" altLang="en-US" sz="1600" i="1" dirty="0"/>
              <a:t> </a:t>
            </a:r>
            <a:r>
              <a:rPr lang="de-DE" altLang="en-US" sz="1600" i="1" dirty="0" err="1" smtClean="0"/>
              <a:t>atlas</a:t>
            </a:r>
            <a:r>
              <a:rPr lang="de-DE" altLang="en-US" sz="1600" i="1" dirty="0" smtClean="0"/>
              <a:t> (</a:t>
            </a:r>
            <a:r>
              <a:rPr lang="de-DE" altLang="en-US" sz="1600" i="1" dirty="0" err="1" smtClean="0"/>
              <a:t>fixed</a:t>
            </a:r>
            <a:r>
              <a:rPr lang="de-DE" altLang="en-US" sz="1600" i="1" dirty="0" smtClean="0"/>
              <a:t>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de-DE" altLang="en-US" sz="1600" i="1" dirty="0" smtClean="0"/>
              <a:t>Value of 0.97)</a:t>
            </a:r>
            <a:endParaRPr lang="de-DE" altLang="en-US" sz="1600" i="1" dirty="0"/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endParaRPr lang="de-DE" altLang="en-US" sz="1600" i="1" dirty="0" smtClean="0"/>
          </a:p>
        </p:txBody>
      </p:sp>
      <p:sp>
        <p:nvSpPr>
          <p:cNvPr id="10" name="Textfeld 1"/>
          <p:cNvSpPr txBox="1">
            <a:spLocks noChangeArrowheads="1"/>
          </p:cNvSpPr>
          <p:nvPr/>
        </p:nvSpPr>
        <p:spPr bwMode="auto">
          <a:xfrm>
            <a:off x="5380652" y="4341067"/>
            <a:ext cx="33123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altLang="en-US" sz="1600" dirty="0" err="1" smtClean="0">
                <a:solidFill>
                  <a:srgbClr val="C00000"/>
                </a:solidFill>
              </a:rPr>
              <a:t>Improvement</a:t>
            </a:r>
            <a:r>
              <a:rPr lang="de-DE" altLang="en-US" sz="1600" dirty="0" smtClean="0">
                <a:solidFill>
                  <a:srgbClr val="C00000"/>
                </a:solidFill>
              </a:rPr>
              <a:t> </a:t>
            </a:r>
            <a:r>
              <a:rPr lang="de-DE" altLang="en-US" sz="1600" dirty="0" err="1" smtClean="0">
                <a:solidFill>
                  <a:srgbClr val="C00000"/>
                </a:solidFill>
              </a:rPr>
              <a:t>especially</a:t>
            </a:r>
            <a:r>
              <a:rPr lang="de-DE" altLang="en-US" sz="1600" dirty="0" smtClean="0">
                <a:solidFill>
                  <a:srgbClr val="C00000"/>
                </a:solidFill>
              </a:rPr>
              <a:t> </a:t>
            </a:r>
            <a:r>
              <a:rPr lang="de-DE" altLang="en-US" sz="1600" dirty="0" err="1" smtClean="0">
                <a:solidFill>
                  <a:srgbClr val="C00000"/>
                </a:solidFill>
              </a:rPr>
              <a:t>over</a:t>
            </a:r>
            <a:r>
              <a:rPr lang="de-DE" altLang="en-US" sz="1600" dirty="0" smtClean="0">
                <a:solidFill>
                  <a:srgbClr val="C00000"/>
                </a:solidFill>
              </a:rPr>
              <a:t> </a:t>
            </a:r>
            <a:r>
              <a:rPr lang="de-DE" altLang="en-US" sz="1600" dirty="0" err="1" smtClean="0">
                <a:solidFill>
                  <a:srgbClr val="C00000"/>
                </a:solidFill>
              </a:rPr>
              <a:t>regions</a:t>
            </a:r>
            <a:r>
              <a:rPr lang="de-DE" altLang="en-US" sz="1600" dirty="0" smtClean="0">
                <a:solidFill>
                  <a:srgbClr val="C00000"/>
                </a:solidFill>
              </a:rPr>
              <a:t> </a:t>
            </a:r>
            <a:r>
              <a:rPr lang="de-DE" altLang="en-US" sz="1600" dirty="0" err="1" smtClean="0">
                <a:solidFill>
                  <a:srgbClr val="C00000"/>
                </a:solidFill>
              </a:rPr>
              <a:t>with</a:t>
            </a:r>
            <a:r>
              <a:rPr lang="de-DE" altLang="en-US" sz="1600" dirty="0" smtClean="0">
                <a:solidFill>
                  <a:srgbClr val="C00000"/>
                </a:solidFill>
              </a:rPr>
              <a:t> </a:t>
            </a:r>
            <a:r>
              <a:rPr lang="de-DE" altLang="en-US" sz="1600" dirty="0" err="1" smtClean="0">
                <a:solidFill>
                  <a:srgbClr val="C00000"/>
                </a:solidFill>
              </a:rPr>
              <a:t>strongly</a:t>
            </a:r>
            <a:r>
              <a:rPr lang="de-DE" altLang="en-US" sz="1600" dirty="0" smtClean="0">
                <a:solidFill>
                  <a:srgbClr val="C00000"/>
                </a:solidFill>
              </a:rPr>
              <a:t> </a:t>
            </a:r>
            <a:r>
              <a:rPr lang="de-DE" altLang="en-US" sz="1600" dirty="0" err="1" smtClean="0">
                <a:solidFill>
                  <a:srgbClr val="C00000"/>
                </a:solidFill>
              </a:rPr>
              <a:t>varying</a:t>
            </a:r>
            <a:r>
              <a:rPr lang="de-DE" altLang="en-US" sz="1600" dirty="0" smtClean="0">
                <a:solidFill>
                  <a:srgbClr val="C00000"/>
                </a:solidFill>
              </a:rPr>
              <a:t> </a:t>
            </a:r>
            <a:r>
              <a:rPr lang="de-DE" altLang="en-US" sz="1600" dirty="0" err="1" smtClean="0">
                <a:solidFill>
                  <a:srgbClr val="C00000"/>
                </a:solidFill>
              </a:rPr>
              <a:t>emissivity</a:t>
            </a:r>
            <a:r>
              <a:rPr lang="de-DE" altLang="en-US" sz="1600" dirty="0" smtClean="0">
                <a:solidFill>
                  <a:srgbClr val="C00000"/>
                </a:solidFill>
              </a:rPr>
              <a:t> </a:t>
            </a:r>
            <a:r>
              <a:rPr lang="de-DE" altLang="en-US" sz="1600" dirty="0" err="1" smtClean="0">
                <a:solidFill>
                  <a:srgbClr val="C00000"/>
                </a:solidFill>
              </a:rPr>
              <a:t>spectrum</a:t>
            </a:r>
            <a:r>
              <a:rPr lang="de-DE" altLang="en-US" sz="1600" dirty="0">
                <a:solidFill>
                  <a:srgbClr val="C00000"/>
                </a:solidFill>
              </a:rPr>
              <a:t>.</a:t>
            </a:r>
            <a:endParaRPr lang="de-DE" altLang="en-US" sz="1600" dirty="0" smtClean="0">
              <a:solidFill>
                <a:srgbClr val="C00000"/>
              </a:solidFill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6876256" y="2132856"/>
            <a:ext cx="720080" cy="1440160"/>
          </a:xfrm>
          <a:prstGeom prst="ellipse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5724128" y="2132856"/>
            <a:ext cx="720080" cy="1440160"/>
          </a:xfrm>
          <a:prstGeom prst="ellipse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2411760" y="4149080"/>
            <a:ext cx="864096" cy="413720"/>
          </a:xfrm>
          <a:prstGeom prst="ellipse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1763688" y="4959496"/>
            <a:ext cx="487097" cy="557736"/>
          </a:xfrm>
          <a:prstGeom prst="ellipse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2987824" y="4787988"/>
            <a:ext cx="360040" cy="369204"/>
          </a:xfrm>
          <a:prstGeom prst="ellipse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4211959" y="4797152"/>
            <a:ext cx="667623" cy="369204"/>
          </a:xfrm>
          <a:prstGeom prst="ellipse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524664" y="200377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Sand sample</a:t>
            </a:r>
            <a:endParaRPr lang="en-US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7164288" y="134076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Oak</a:t>
            </a:r>
            <a:r>
              <a:rPr lang="de-DE" sz="1200" dirty="0" smtClean="0"/>
              <a:t> </a:t>
            </a:r>
            <a:r>
              <a:rPr lang="de-DE" sz="1200" dirty="0" err="1" smtClean="0"/>
              <a:t>leaf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072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539750" y="6581775"/>
            <a:ext cx="7704658" cy="159593"/>
          </a:xfrm>
          <a:noFill/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altLang="en-US" sz="1000" dirty="0">
                <a:solidFill>
                  <a:srgbClr val="000000"/>
                </a:solidFill>
              </a:rPr>
              <a:t> </a:t>
            </a:r>
            <a:r>
              <a:rPr lang="de-DE" altLang="en-US" sz="1000" b="1" dirty="0" smtClean="0">
                <a:solidFill>
                  <a:srgbClr val="000000"/>
                </a:solidFill>
              </a:rPr>
              <a:t>GODEX  </a:t>
            </a:r>
            <a:r>
              <a:rPr lang="de-DE" altLang="en-US" sz="1000" b="1" dirty="0">
                <a:solidFill>
                  <a:srgbClr val="000000"/>
                </a:solidFill>
              </a:rPr>
              <a:t>Data Exchange Meeting </a:t>
            </a:r>
            <a:r>
              <a:rPr lang="de-DE" altLang="en-US" sz="1000" dirty="0">
                <a:solidFill>
                  <a:srgbClr val="000000"/>
                </a:solidFill>
              </a:rPr>
              <a:t>		</a:t>
            </a:r>
            <a:r>
              <a:rPr lang="de-DE" altLang="en-US" sz="1000" b="1" dirty="0" smtClean="0">
                <a:solidFill>
                  <a:srgbClr val="000000"/>
                </a:solidFill>
              </a:rPr>
              <a:t>Alexander Cress	          </a:t>
            </a:r>
            <a:r>
              <a:rPr lang="de-DE" altLang="en-US" sz="1000" b="1" dirty="0" err="1" smtClean="0">
                <a:solidFill>
                  <a:srgbClr val="000000"/>
                </a:solidFill>
              </a:rPr>
              <a:t>Lannion</a:t>
            </a:r>
            <a:r>
              <a:rPr lang="de-DE" altLang="en-US" sz="1000" b="1" dirty="0" smtClean="0">
                <a:solidFill>
                  <a:srgbClr val="000000"/>
                </a:solidFill>
              </a:rPr>
              <a:t>  2017</a:t>
            </a:r>
            <a:endParaRPr lang="en-US" altLang="en-US" sz="1000" b="1" dirty="0">
              <a:solidFill>
                <a:srgbClr val="000000"/>
              </a:solidFill>
            </a:endParaRPr>
          </a:p>
          <a:p>
            <a:pPr algn="l" eaLnBrk="1" hangingPunct="1"/>
            <a:endParaRPr lang="en-US" altLang="en-US" sz="1000" b="1" dirty="0">
              <a:solidFill>
                <a:srgbClr val="000000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5364088" y="2749887"/>
            <a:ext cx="1762056" cy="3470099"/>
            <a:chOff x="5292080" y="2797988"/>
            <a:chExt cx="1762056" cy="3470099"/>
          </a:xfrm>
        </p:grpSpPr>
        <p:sp>
          <p:nvSpPr>
            <p:cNvPr id="3" name="Textfeld 2"/>
            <p:cNvSpPr txBox="1"/>
            <p:nvPr/>
          </p:nvSpPr>
          <p:spPr>
            <a:xfrm>
              <a:off x="5580112" y="2797988"/>
              <a:ext cx="649894" cy="290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GPSRO</a:t>
              </a:r>
            </a:p>
          </p:txBody>
        </p:sp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3085359"/>
              <a:ext cx="1757351" cy="1591944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785" y="4676143"/>
              <a:ext cx="1757351" cy="1591944"/>
            </a:xfrm>
            <a:prstGeom prst="rect">
              <a:avLst/>
            </a:prstGeom>
          </p:spPr>
        </p:pic>
      </p:grpSp>
      <p:sp>
        <p:nvSpPr>
          <p:cNvPr id="7" name="Textfeld 6"/>
          <p:cNvSpPr txBox="1"/>
          <p:nvPr/>
        </p:nvSpPr>
        <p:spPr>
          <a:xfrm>
            <a:off x="179512" y="188640"/>
            <a:ext cx="3623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400" b="1" dirty="0" err="1">
                <a:solidFill>
                  <a:srgbClr val="2D4B9B"/>
                </a:solidFill>
              </a:rPr>
              <a:t>Use</a:t>
            </a:r>
            <a:r>
              <a:rPr lang="de-DE" altLang="en-US" sz="2400" b="1" dirty="0">
                <a:solidFill>
                  <a:srgbClr val="2D4B9B"/>
                </a:solidFill>
              </a:rPr>
              <a:t> of PC </a:t>
            </a:r>
            <a:r>
              <a:rPr lang="de-DE" altLang="en-US" sz="2400" b="1" dirty="0" err="1" smtClean="0">
                <a:solidFill>
                  <a:srgbClr val="2D4B9B"/>
                </a:solidFill>
              </a:rPr>
              <a:t>compressed</a:t>
            </a:r>
            <a:r>
              <a:rPr lang="de-DE" altLang="en-US" sz="2400" b="1" dirty="0" smtClean="0">
                <a:solidFill>
                  <a:srgbClr val="2D4B9B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400" b="1" dirty="0" smtClean="0">
                <a:solidFill>
                  <a:srgbClr val="2D4B9B"/>
                </a:solidFill>
              </a:rPr>
              <a:t>IASI </a:t>
            </a:r>
            <a:r>
              <a:rPr lang="de-DE" altLang="en-US" sz="2400" b="1" dirty="0" err="1">
                <a:solidFill>
                  <a:srgbClr val="2D4B9B"/>
                </a:solidFill>
              </a:rPr>
              <a:t>radiances</a:t>
            </a:r>
            <a:endParaRPr lang="de-DE" altLang="en-US" sz="2400" b="1" dirty="0">
              <a:solidFill>
                <a:srgbClr val="2D4B9B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1170032"/>
            <a:ext cx="50647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reconstructed</a:t>
            </a:r>
            <a:r>
              <a:rPr lang="de-DE" dirty="0"/>
              <a:t> </a:t>
            </a:r>
            <a:r>
              <a:rPr lang="de-DE" dirty="0" err="1" smtClean="0"/>
              <a:t>radiances</a:t>
            </a:r>
            <a:r>
              <a:rPr lang="de-DE" dirty="0" smtClean="0"/>
              <a:t> (</a:t>
            </a:r>
            <a:r>
              <a:rPr lang="de-DE" dirty="0" err="1" smtClean="0"/>
              <a:t>RecRad</a:t>
            </a:r>
            <a:r>
              <a:rPr lang="de-DE" dirty="0" smtClean="0"/>
              <a:t>)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smtClean="0"/>
              <a:t>on</a:t>
            </a:r>
            <a:r>
              <a:rPr lang="en-US" altLang="de-DE" dirty="0" smtClean="0"/>
              <a:t> </a:t>
            </a:r>
            <a:r>
              <a:rPr lang="en-US" altLang="de-DE" dirty="0"/>
              <a:t>IASI principal component scores product </a:t>
            </a:r>
            <a:r>
              <a:rPr lang="en-US" altLang="de-DE" dirty="0" smtClean="0"/>
              <a:t>by</a:t>
            </a:r>
            <a:r>
              <a:rPr lang="en-US" altLang="de-DE" dirty="0" smtClean="0"/>
              <a:t> </a:t>
            </a:r>
            <a:r>
              <a:rPr lang="en-US" altLang="de-DE" dirty="0" smtClean="0"/>
              <a:t>EUMETSAT (NWP SAF)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en-US" dirty="0" smtClean="0"/>
              <a:t>Technical </a:t>
            </a:r>
            <a:r>
              <a:rPr lang="de-DE" altLang="en-US" dirty="0" err="1" smtClean="0"/>
              <a:t>implementation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finished</a:t>
            </a:r>
            <a:r>
              <a:rPr lang="de-DE" altLang="en-US" dirty="0" smtClean="0"/>
              <a:t>, </a:t>
            </a:r>
            <a:r>
              <a:rPr lang="de-DE" altLang="en-US" dirty="0" err="1" smtClean="0"/>
              <a:t>first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experiment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started</a:t>
            </a:r>
            <a:endParaRPr lang="de-DE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en-US" dirty="0"/>
              <a:t>Assimilation of </a:t>
            </a:r>
            <a:r>
              <a:rPr lang="de-DE" altLang="en-US" dirty="0" err="1"/>
              <a:t>RecRad</a:t>
            </a:r>
            <a:r>
              <a:rPr lang="de-DE" altLang="en-US" dirty="0"/>
              <a:t> </a:t>
            </a:r>
            <a:r>
              <a:rPr lang="de-DE" altLang="en-US" dirty="0" err="1"/>
              <a:t>with</a:t>
            </a:r>
            <a:r>
              <a:rPr lang="de-DE" altLang="en-US" dirty="0"/>
              <a:t> ICON-</a:t>
            </a:r>
            <a:r>
              <a:rPr lang="de-DE" altLang="en-US" dirty="0" err="1"/>
              <a:t>EnVar</a:t>
            </a:r>
            <a:r>
              <a:rPr lang="de-DE" altLang="en-US" dirty="0"/>
              <a:t> </a:t>
            </a:r>
            <a:r>
              <a:rPr lang="de-DE" altLang="en-US" dirty="0" err="1"/>
              <a:t>experiments</a:t>
            </a:r>
            <a:r>
              <a:rPr lang="de-DE" altLang="en-US" dirty="0"/>
              <a:t> </a:t>
            </a:r>
            <a:r>
              <a:rPr lang="de-DE" altLang="en-US" dirty="0" err="1"/>
              <a:t>seems</a:t>
            </a:r>
            <a:r>
              <a:rPr lang="de-DE" altLang="en-US" dirty="0"/>
              <a:t> promising </a:t>
            </a:r>
            <a:r>
              <a:rPr lang="de-DE" altLang="en-US" dirty="0" err="1"/>
              <a:t>regarding</a:t>
            </a:r>
            <a:r>
              <a:rPr lang="de-DE" altLang="en-US" dirty="0"/>
              <a:t> </a:t>
            </a:r>
            <a:r>
              <a:rPr lang="de-DE" altLang="en-US" dirty="0" err="1"/>
              <a:t>to</a:t>
            </a:r>
            <a:r>
              <a:rPr lang="de-DE" altLang="en-US" dirty="0"/>
              <a:t> </a:t>
            </a:r>
            <a:r>
              <a:rPr lang="de-DE" altLang="en-US" dirty="0" err="1"/>
              <a:t>noise</a:t>
            </a:r>
            <a:r>
              <a:rPr lang="de-DE" altLang="en-US" dirty="0"/>
              <a:t> </a:t>
            </a:r>
            <a:r>
              <a:rPr lang="de-DE" altLang="en-US" dirty="0" err="1"/>
              <a:t>reduction</a:t>
            </a:r>
            <a:r>
              <a:rPr lang="de-DE" altLang="en-US" dirty="0"/>
              <a:t> </a:t>
            </a:r>
            <a:r>
              <a:rPr lang="de-DE" altLang="en-US" dirty="0" err="1"/>
              <a:t>under</a:t>
            </a:r>
            <a:r>
              <a:rPr lang="de-DE" altLang="en-US" dirty="0"/>
              <a:t> </a:t>
            </a:r>
            <a:r>
              <a:rPr lang="de-DE" altLang="en-US" dirty="0" err="1"/>
              <a:t>information</a:t>
            </a:r>
            <a:r>
              <a:rPr lang="de-DE" altLang="en-US" dirty="0"/>
              <a:t> </a:t>
            </a:r>
            <a:r>
              <a:rPr lang="de-DE" altLang="en-US" dirty="0" err="1"/>
              <a:t>maintenance</a:t>
            </a:r>
            <a:r>
              <a:rPr lang="de-DE" altLang="en-US" dirty="0"/>
              <a:t> (</a:t>
            </a:r>
            <a:r>
              <a:rPr lang="de-DE" altLang="en-US" dirty="0" err="1"/>
              <a:t>see</a:t>
            </a:r>
            <a:r>
              <a:rPr lang="de-DE" altLang="en-US" dirty="0"/>
              <a:t> </a:t>
            </a:r>
            <a:r>
              <a:rPr lang="de-DE" altLang="en-US" dirty="0" err="1"/>
              <a:t>plots</a:t>
            </a:r>
            <a:r>
              <a:rPr lang="de-DE" altLang="en-US" dirty="0"/>
              <a:t> IASI</a:t>
            </a:r>
            <a:r>
              <a:rPr lang="de-DE" altLang="en-US" dirty="0" smtClean="0"/>
              <a:t>)</a:t>
            </a:r>
            <a:endParaRPr lang="de-DE" altLang="en-US" dirty="0" smtClean="0"/>
          </a:p>
          <a:p>
            <a:endParaRPr lang="de-DE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en-US" dirty="0" err="1"/>
              <a:t>C</a:t>
            </a:r>
            <a:r>
              <a:rPr lang="de-DE" altLang="en-US" dirty="0" err="1" smtClean="0"/>
              <a:t>omparison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RecRad</a:t>
            </a:r>
            <a:r>
              <a:rPr lang="de-DE" altLang="en-US" dirty="0" smtClean="0"/>
              <a:t> </a:t>
            </a:r>
            <a:r>
              <a:rPr lang="de-DE" altLang="en-US" dirty="0"/>
              <a:t>– </a:t>
            </a:r>
            <a:r>
              <a:rPr lang="de-DE" altLang="en-US" dirty="0" err="1"/>
              <a:t>Ref</a:t>
            </a:r>
            <a:r>
              <a:rPr lang="de-DE" altLang="en-US" dirty="0"/>
              <a:t> (</a:t>
            </a:r>
            <a:r>
              <a:rPr lang="de-DE" altLang="en-US" dirty="0" err="1"/>
              <a:t>RawRad</a:t>
            </a:r>
            <a:r>
              <a:rPr lang="de-DE" altLang="en-US" dirty="0"/>
              <a:t>): neutral </a:t>
            </a:r>
            <a:r>
              <a:rPr lang="de-DE" altLang="en-US" dirty="0" err="1"/>
              <a:t>or</a:t>
            </a:r>
            <a:r>
              <a:rPr lang="de-DE" altLang="en-US" dirty="0"/>
              <a:t> </a:t>
            </a:r>
            <a:r>
              <a:rPr lang="de-DE" altLang="en-US" dirty="0" err="1" smtClean="0"/>
              <a:t>slyightly</a:t>
            </a:r>
            <a:r>
              <a:rPr lang="de-DE" altLang="en-US" dirty="0" smtClean="0"/>
              <a:t> </a:t>
            </a:r>
            <a:r>
              <a:rPr lang="de-DE" altLang="en-US" dirty="0" smtClean="0"/>
              <a:t>positive </a:t>
            </a:r>
            <a:r>
              <a:rPr lang="de-DE" altLang="en-US" dirty="0" err="1"/>
              <a:t>impact</a:t>
            </a:r>
            <a:r>
              <a:rPr lang="de-DE" altLang="en-US" dirty="0"/>
              <a:t> on OBS-FG of </a:t>
            </a:r>
            <a:r>
              <a:rPr lang="de-DE" altLang="en-US" dirty="0" err="1"/>
              <a:t>other</a:t>
            </a:r>
            <a:r>
              <a:rPr lang="de-DE" altLang="en-US" dirty="0"/>
              <a:t> </a:t>
            </a:r>
            <a:r>
              <a:rPr lang="de-DE" altLang="en-US" dirty="0" err="1"/>
              <a:t>observation</a:t>
            </a:r>
            <a:r>
              <a:rPr lang="de-DE" altLang="en-US" dirty="0"/>
              <a:t> </a:t>
            </a:r>
            <a:r>
              <a:rPr lang="de-DE" altLang="en-US" dirty="0" err="1"/>
              <a:t>systems</a:t>
            </a:r>
            <a:r>
              <a:rPr lang="de-DE" altLang="en-US" dirty="0"/>
              <a:t> </a:t>
            </a:r>
            <a:r>
              <a:rPr lang="de-DE" altLang="en-US" dirty="0" smtClean="0"/>
              <a:t> </a:t>
            </a:r>
            <a:r>
              <a:rPr lang="de-DE" altLang="en-US" dirty="0" smtClean="0"/>
              <a:t>(</a:t>
            </a:r>
            <a:r>
              <a:rPr lang="de-DE" altLang="en-US" dirty="0" err="1" smtClean="0"/>
              <a:t>see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plots</a:t>
            </a:r>
            <a:r>
              <a:rPr lang="de-DE" altLang="en-US" dirty="0" smtClean="0"/>
              <a:t> GPSRO)</a:t>
            </a:r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Outlook: </a:t>
            </a:r>
            <a:r>
              <a:rPr lang="de-DE" dirty="0" smtClean="0"/>
              <a:t>Routine </a:t>
            </a:r>
            <a:r>
              <a:rPr lang="de-DE" dirty="0" err="1"/>
              <a:t>m</a:t>
            </a:r>
            <a:r>
              <a:rPr lang="de-DE" dirty="0" err="1" smtClean="0"/>
              <a:t>onitoring</a:t>
            </a:r>
            <a:r>
              <a:rPr lang="de-DE" dirty="0" smtClean="0"/>
              <a:t> </a:t>
            </a:r>
            <a:r>
              <a:rPr lang="de-DE" dirty="0"/>
              <a:t>of  IASI PC </a:t>
            </a:r>
            <a:r>
              <a:rPr lang="de-DE" dirty="0" err="1"/>
              <a:t>datasets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smtClean="0"/>
              <a:t>EUMETSAT (NWP SAF)</a:t>
            </a:r>
            <a:endParaRPr lang="en-US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7192298" y="2734576"/>
            <a:ext cx="1926535" cy="3524410"/>
            <a:chOff x="7202703" y="2784910"/>
            <a:chExt cx="1926535" cy="3524410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2703" y="3085764"/>
              <a:ext cx="1926361" cy="1618012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2877" y="4691308"/>
              <a:ext cx="1926361" cy="1618012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7740352" y="2784910"/>
              <a:ext cx="434257" cy="295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IASI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7605202" y="6268670"/>
            <a:ext cx="11256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err="1"/>
              <a:t>c</a:t>
            </a:r>
            <a:r>
              <a:rPr lang="de-DE" sz="600" dirty="0" err="1" smtClean="0"/>
              <a:t>ontact</a:t>
            </a:r>
            <a:r>
              <a:rPr lang="de-DE" sz="600" dirty="0" smtClean="0"/>
              <a:t>: silke.may@dwd.de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467675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68960"/>
            <a:ext cx="4032448" cy="304014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1340768"/>
            <a:ext cx="8483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accent1"/>
                </a:solidFill>
              </a:rPr>
              <a:t>All-</a:t>
            </a:r>
            <a:r>
              <a:rPr lang="de-DE" sz="2000" b="1" dirty="0" err="1" smtClean="0">
                <a:solidFill>
                  <a:schemeClr val="accent1"/>
                </a:solidFill>
              </a:rPr>
              <a:t>sky</a:t>
            </a:r>
            <a:r>
              <a:rPr lang="de-DE" sz="2000" b="1" dirty="0" smtClean="0">
                <a:solidFill>
                  <a:schemeClr val="accent1"/>
                </a:solidFill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</a:rPr>
              <a:t>data</a:t>
            </a:r>
            <a:r>
              <a:rPr lang="de-DE" sz="2000" b="1" dirty="0" smtClean="0">
                <a:solidFill>
                  <a:schemeClr val="accent1"/>
                </a:solidFill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</a:rPr>
              <a:t>assimilation</a:t>
            </a:r>
            <a:r>
              <a:rPr lang="de-DE" sz="2000" b="1" dirty="0" smtClean="0">
                <a:solidFill>
                  <a:schemeClr val="accent1"/>
                </a:solidFill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</a:rPr>
              <a:t>of</a:t>
            </a:r>
            <a:r>
              <a:rPr lang="de-DE" sz="2000" b="1" dirty="0" smtClean="0">
                <a:solidFill>
                  <a:schemeClr val="accent1"/>
                </a:solidFill>
              </a:rPr>
              <a:t> SEVIRI WV </a:t>
            </a:r>
            <a:r>
              <a:rPr lang="de-DE" sz="2000" b="1" dirty="0" err="1" smtClean="0">
                <a:solidFill>
                  <a:schemeClr val="accent1"/>
                </a:solidFill>
              </a:rPr>
              <a:t>channel</a:t>
            </a:r>
            <a:r>
              <a:rPr lang="de-DE" sz="2000" b="1" dirty="0" smtClean="0">
                <a:solidFill>
                  <a:schemeClr val="accent1"/>
                </a:solidFill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</a:rPr>
              <a:t>data</a:t>
            </a:r>
            <a:r>
              <a:rPr lang="de-DE" sz="2000" b="1" dirty="0" smtClean="0">
                <a:solidFill>
                  <a:schemeClr val="accent1"/>
                </a:solidFill>
              </a:rPr>
              <a:t> in regional </a:t>
            </a:r>
            <a:r>
              <a:rPr lang="de-DE" sz="2000" b="1" dirty="0" err="1" smtClean="0">
                <a:solidFill>
                  <a:schemeClr val="accent1"/>
                </a:solidFill>
              </a:rPr>
              <a:t>area</a:t>
            </a:r>
            <a:endParaRPr lang="de-DE" sz="2000" b="1" dirty="0">
              <a:solidFill>
                <a:schemeClr val="accent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5536" y="1988840"/>
            <a:ext cx="5923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Kilometer-</a:t>
            </a:r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ensemble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assimilation</a:t>
            </a:r>
            <a:r>
              <a:rPr lang="de-DE" dirty="0" smtClean="0"/>
              <a:t> (KENDA)</a:t>
            </a:r>
            <a:r>
              <a:rPr lang="de-DE" dirty="0"/>
              <a:t/>
            </a:r>
            <a:br>
              <a:rPr lang="de-DE" dirty="0"/>
            </a:b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Aim</a:t>
            </a:r>
            <a:r>
              <a:rPr lang="de-DE" dirty="0" smtClean="0"/>
              <a:t> : DA </a:t>
            </a:r>
            <a:r>
              <a:rPr lang="de-DE" dirty="0" err="1" smtClean="0"/>
              <a:t>taking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account</a:t>
            </a:r>
            <a:r>
              <a:rPr lang="de-DE" dirty="0" smtClean="0"/>
              <a:t> </a:t>
            </a:r>
            <a:r>
              <a:rPr lang="de-DE" dirty="0" err="1" smtClean="0"/>
              <a:t>cloudy</a:t>
            </a:r>
            <a:r>
              <a:rPr lang="de-DE" dirty="0" smtClean="0"/>
              <a:t> </a:t>
            </a:r>
            <a:r>
              <a:rPr lang="de-DE" dirty="0" err="1" smtClean="0"/>
              <a:t>observations</a:t>
            </a:r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467544" y="3068960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/>
              <a:t>Method</a:t>
            </a:r>
            <a:r>
              <a:rPr lang="de-DE" b="1" dirty="0" smtClean="0"/>
              <a:t>: 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identification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clear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cloudy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observations</a:t>
            </a:r>
            <a:r>
              <a:rPr lang="de-DE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c</a:t>
            </a:r>
            <a:r>
              <a:rPr lang="de-DE" dirty="0" err="1" smtClean="0"/>
              <a:t>lear</a:t>
            </a:r>
            <a:r>
              <a:rPr lang="de-DE" dirty="0" smtClean="0"/>
              <a:t> </a:t>
            </a:r>
            <a:r>
              <a:rPr lang="de-DE" dirty="0" err="1" smtClean="0"/>
              <a:t>sky</a:t>
            </a:r>
            <a:r>
              <a:rPr lang="de-DE" dirty="0" smtClean="0"/>
              <a:t> :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observation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error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cloudy</a:t>
            </a:r>
            <a:r>
              <a:rPr lang="de-DE" dirty="0" smtClean="0"/>
              <a:t>:       large </a:t>
            </a:r>
            <a:r>
              <a:rPr lang="de-DE" dirty="0" err="1" smtClean="0"/>
              <a:t>observation</a:t>
            </a:r>
            <a:r>
              <a:rPr lang="de-DE" dirty="0" smtClean="0"/>
              <a:t> </a:t>
            </a:r>
            <a:r>
              <a:rPr lang="de-DE" dirty="0" err="1" smtClean="0"/>
              <a:t>error</a:t>
            </a:r>
            <a:endParaRPr lang="de-DE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467544" y="4653136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First </a:t>
            </a:r>
            <a:r>
              <a:rPr lang="de-DE" b="1" dirty="0" err="1" smtClean="0"/>
              <a:t>results</a:t>
            </a:r>
            <a:r>
              <a:rPr lang="de-DE" b="1" dirty="0" smtClean="0"/>
              <a:t>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>
                <a:solidFill>
                  <a:srgbClr val="FF0000"/>
                </a:solidFill>
              </a:rPr>
              <a:t>improved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first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guess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departure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/>
              <a:t>for</a:t>
            </a: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FF0000"/>
                </a:solidFill>
              </a:rPr>
              <a:t>c</a:t>
            </a:r>
            <a:r>
              <a:rPr lang="de-DE" dirty="0" err="1" smtClean="0">
                <a:solidFill>
                  <a:srgbClr val="FF0000"/>
                </a:solidFill>
              </a:rPr>
              <a:t>lear-sky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data</a:t>
            </a:r>
            <a:endParaRPr lang="de-DE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FF0000"/>
                </a:solidFill>
              </a:rPr>
              <a:t>t</a:t>
            </a:r>
            <a:r>
              <a:rPr lang="de-DE" dirty="0" err="1" smtClean="0">
                <a:solidFill>
                  <a:srgbClr val="FF0000"/>
                </a:solidFill>
              </a:rPr>
              <a:t>hinning</a:t>
            </a:r>
            <a:r>
              <a:rPr lang="de-DE" dirty="0" smtClean="0">
                <a:solidFill>
                  <a:srgbClr val="FF0000"/>
                </a:solidFill>
              </a:rPr>
              <a:t> in </a:t>
            </a:r>
            <a:r>
              <a:rPr lang="de-DE" dirty="0" err="1" smtClean="0">
                <a:solidFill>
                  <a:srgbClr val="FF0000"/>
                </a:solidFill>
              </a:rPr>
              <a:t>preprocessing</a:t>
            </a:r>
            <a:endParaRPr lang="de-DE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</a:rPr>
              <a:t>Assimilation </a:t>
            </a:r>
            <a:r>
              <a:rPr lang="de-DE" dirty="0" err="1" smtClean="0">
                <a:solidFill>
                  <a:srgbClr val="FF0000"/>
                </a:solidFill>
              </a:rPr>
              <a:t>experiments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started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56176" y="2650560"/>
            <a:ext cx="1972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err="1">
                <a:solidFill>
                  <a:schemeClr val="accent1"/>
                </a:solidFill>
              </a:rPr>
              <a:t>r</a:t>
            </a:r>
            <a:r>
              <a:rPr lang="de-DE" sz="1400" b="1" dirty="0" err="1" smtClean="0">
                <a:solidFill>
                  <a:schemeClr val="accent1"/>
                </a:solidFill>
              </a:rPr>
              <a:t>adiosonde</a:t>
            </a:r>
            <a:r>
              <a:rPr lang="de-DE" sz="1400" b="1" dirty="0" smtClean="0">
                <a:solidFill>
                  <a:schemeClr val="accent1"/>
                </a:solidFill>
              </a:rPr>
              <a:t> </a:t>
            </a:r>
            <a:r>
              <a:rPr lang="de-DE" sz="1400" b="1" dirty="0" err="1" smtClean="0">
                <a:solidFill>
                  <a:schemeClr val="accent1"/>
                </a:solidFill>
              </a:rPr>
              <a:t>statistics</a:t>
            </a:r>
            <a:endParaRPr lang="de-DE" sz="1400" b="1" dirty="0" smtClean="0">
              <a:solidFill>
                <a:schemeClr val="accent1"/>
              </a:solidFill>
            </a:endParaRPr>
          </a:p>
          <a:p>
            <a:pPr algn="ctr"/>
            <a:r>
              <a:rPr lang="de-DE" sz="1400" b="1" dirty="0" err="1" smtClean="0">
                <a:solidFill>
                  <a:schemeClr val="accent1"/>
                </a:solidFill>
              </a:rPr>
              <a:t>humidity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678254" y="5661248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err="1">
                <a:solidFill>
                  <a:srgbClr val="0070C0"/>
                </a:solidFill>
              </a:rPr>
              <a:t>n</a:t>
            </a:r>
            <a:r>
              <a:rPr lang="de-DE" sz="1000" b="1" dirty="0" err="1" smtClean="0">
                <a:solidFill>
                  <a:srgbClr val="0070C0"/>
                </a:solidFill>
              </a:rPr>
              <a:t>umber</a:t>
            </a:r>
            <a:r>
              <a:rPr lang="de-DE" sz="1000" b="1" dirty="0" smtClean="0">
                <a:solidFill>
                  <a:srgbClr val="0070C0"/>
                </a:solidFill>
              </a:rPr>
              <a:t> of </a:t>
            </a:r>
            <a:r>
              <a:rPr lang="de-DE" sz="1000" b="1" dirty="0" err="1" smtClean="0">
                <a:solidFill>
                  <a:srgbClr val="0070C0"/>
                </a:solidFill>
              </a:rPr>
              <a:t>obs</a:t>
            </a:r>
            <a:endParaRPr lang="en-US" sz="1000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70" y="6619875"/>
            <a:ext cx="72913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361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feld 6"/>
          <p:cNvSpPr txBox="1">
            <a:spLocks noChangeArrowheads="1"/>
          </p:cNvSpPr>
          <p:nvPr/>
        </p:nvSpPr>
        <p:spPr bwMode="auto">
          <a:xfrm>
            <a:off x="8678863" y="653573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fld id="{DF8A5FDF-07F8-4BAD-A345-3C2A120E6479}" type="slidenum">
              <a:rPr lang="de-DE" altLang="de-DE" sz="1200">
                <a:solidFill>
                  <a:srgbClr val="000000"/>
                </a:solidFill>
              </a:rPr>
              <a:pPr/>
              <a:t>16</a:t>
            </a:fld>
            <a:r>
              <a:rPr lang="de-DE" altLang="de-DE" sz="1200">
                <a:solidFill>
                  <a:srgbClr val="000000"/>
                </a:solidFill>
              </a:rPr>
              <a:t>/63</a:t>
            </a:r>
          </a:p>
        </p:txBody>
      </p:sp>
      <p:sp>
        <p:nvSpPr>
          <p:cNvPr id="9219" name="Textfeld 7"/>
          <p:cNvSpPr txBox="1">
            <a:spLocks noChangeArrowheads="1"/>
          </p:cNvSpPr>
          <p:nvPr/>
        </p:nvSpPr>
        <p:spPr bwMode="auto">
          <a:xfrm>
            <a:off x="179388" y="6556375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 altLang="de-DE" sz="1200" dirty="0">
              <a:solidFill>
                <a:srgbClr val="000000"/>
              </a:solidFill>
            </a:endParaRPr>
          </a:p>
          <a:p>
            <a:endParaRPr lang="de-DE" altLang="de-DE" sz="1200" dirty="0">
              <a:solidFill>
                <a:srgbClr val="000000"/>
              </a:solidFill>
            </a:endParaRPr>
          </a:p>
        </p:txBody>
      </p:sp>
      <p:sp>
        <p:nvSpPr>
          <p:cNvPr id="9220" name="Textfeld 16"/>
          <p:cNvSpPr txBox="1">
            <a:spLocks noChangeArrowheads="1"/>
          </p:cNvSpPr>
          <p:nvPr/>
        </p:nvSpPr>
        <p:spPr bwMode="auto">
          <a:xfrm>
            <a:off x="375767" y="476672"/>
            <a:ext cx="3895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sz="1800" b="1" dirty="0" err="1" smtClean="0">
                <a:solidFill>
                  <a:srgbClr val="2D4B9B"/>
                </a:solidFill>
              </a:rPr>
              <a:t>Use</a:t>
            </a:r>
            <a:r>
              <a:rPr lang="de-DE" altLang="de-DE" sz="1800" b="1" dirty="0" smtClean="0">
                <a:solidFill>
                  <a:srgbClr val="2D4B9B"/>
                </a:solidFill>
              </a:rPr>
              <a:t> of </a:t>
            </a:r>
            <a:r>
              <a:rPr lang="de-DE" altLang="de-DE" sz="1800" b="1" dirty="0" smtClean="0">
                <a:solidFill>
                  <a:srgbClr val="2D4B9B"/>
                </a:solidFill>
              </a:rPr>
              <a:t>Atmospheric </a:t>
            </a:r>
            <a:r>
              <a:rPr lang="de-DE" altLang="de-DE" sz="1800" b="1" dirty="0" err="1" smtClean="0">
                <a:solidFill>
                  <a:srgbClr val="2D4B9B"/>
                </a:solidFill>
              </a:rPr>
              <a:t>vector</a:t>
            </a:r>
            <a:r>
              <a:rPr lang="de-DE" altLang="de-DE" sz="1800" b="1" dirty="0" smtClean="0">
                <a:solidFill>
                  <a:srgbClr val="2D4B9B"/>
                </a:solidFill>
              </a:rPr>
              <a:t> </a:t>
            </a:r>
            <a:r>
              <a:rPr lang="de-DE" altLang="de-DE" sz="1800" b="1" dirty="0" err="1" smtClean="0">
                <a:solidFill>
                  <a:srgbClr val="2D4B9B"/>
                </a:solidFill>
              </a:rPr>
              <a:t>winds</a:t>
            </a:r>
            <a:endParaRPr lang="de-DE" altLang="de-DE" sz="1800" b="1" dirty="0">
              <a:solidFill>
                <a:srgbClr val="2D4B9B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55519" y="1339711"/>
            <a:ext cx="820891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b="1" dirty="0" smtClean="0">
                <a:solidFill>
                  <a:schemeClr val="accent2"/>
                </a:solidFill>
                <a:latin typeface="CMSS10"/>
              </a:rPr>
              <a:t>Operational </a:t>
            </a:r>
            <a:r>
              <a:rPr lang="de-DE" b="1" dirty="0" err="1" smtClean="0">
                <a:solidFill>
                  <a:schemeClr val="accent2"/>
                </a:solidFill>
                <a:latin typeface="CMSS10"/>
              </a:rPr>
              <a:t>use</a:t>
            </a:r>
            <a:r>
              <a:rPr lang="de-DE" b="1" dirty="0" smtClean="0">
                <a:solidFill>
                  <a:schemeClr val="accent2"/>
                </a:solidFill>
                <a:latin typeface="CMSS10"/>
              </a:rPr>
              <a:t> of HIMAWAR-8 </a:t>
            </a:r>
            <a:r>
              <a:rPr lang="de-DE" b="1" dirty="0" err="1" smtClean="0">
                <a:solidFill>
                  <a:schemeClr val="accent2"/>
                </a:solidFill>
                <a:latin typeface="CMSS10"/>
              </a:rPr>
              <a:t>winds</a:t>
            </a:r>
            <a:endParaRPr lang="de-DE" sz="1800" b="1" dirty="0" smtClean="0">
              <a:solidFill>
                <a:schemeClr val="accent2"/>
              </a:solidFill>
              <a:latin typeface="CMSS10"/>
            </a:endParaRPr>
          </a:p>
          <a:p>
            <a:endParaRPr lang="de-DE" sz="800" b="1" dirty="0" smtClean="0">
              <a:solidFill>
                <a:schemeClr val="accent2"/>
              </a:solidFill>
              <a:latin typeface="CMSS1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NPP/VIIRS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winds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b="1" dirty="0" err="1" smtClean="0">
                <a:solidFill>
                  <a:schemeClr val="accent2"/>
                </a:solidFill>
                <a:latin typeface="CMSS10"/>
              </a:rPr>
              <a:t>became</a:t>
            </a:r>
            <a:r>
              <a:rPr lang="de-DE" b="1" dirty="0" smtClean="0">
                <a:solidFill>
                  <a:schemeClr val="accent2"/>
                </a:solidFill>
                <a:latin typeface="CMSS10"/>
              </a:rPr>
              <a:t> operational</a:t>
            </a:r>
            <a:endParaRPr lang="de-DE" sz="1800" b="1" dirty="0" smtClean="0">
              <a:solidFill>
                <a:schemeClr val="accent2"/>
              </a:solidFill>
              <a:latin typeface="CMSS10"/>
            </a:endParaRPr>
          </a:p>
          <a:p>
            <a:endParaRPr lang="en-US" sz="800" b="1" dirty="0">
              <a:solidFill>
                <a:schemeClr val="accent2"/>
              </a:solidFill>
              <a:latin typeface="CMSS1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b="1" dirty="0" smtClean="0">
                <a:solidFill>
                  <a:schemeClr val="accent2"/>
                </a:solidFill>
                <a:latin typeface="CMSS10"/>
              </a:rPr>
              <a:t>Meteosat 7 AMVs </a:t>
            </a:r>
            <a:r>
              <a:rPr lang="de-DE" b="1" dirty="0" err="1" smtClean="0">
                <a:solidFill>
                  <a:schemeClr val="accent2"/>
                </a:solidFill>
                <a:latin typeface="CMSS10"/>
              </a:rPr>
              <a:t>replaced</a:t>
            </a:r>
            <a:r>
              <a:rPr lang="de-DE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b="1" dirty="0" err="1" smtClean="0">
                <a:solidFill>
                  <a:schemeClr val="accent2"/>
                </a:solidFill>
                <a:latin typeface="CMSS10"/>
              </a:rPr>
              <a:t>by</a:t>
            </a:r>
            <a:r>
              <a:rPr lang="de-DE" b="1" dirty="0" smtClean="0">
                <a:solidFill>
                  <a:schemeClr val="accent2"/>
                </a:solidFill>
                <a:latin typeface="CMSS10"/>
              </a:rPr>
              <a:t> Meteosat 8 </a:t>
            </a:r>
            <a:r>
              <a:rPr lang="de-DE" b="1" dirty="0" err="1" smtClean="0">
                <a:solidFill>
                  <a:schemeClr val="accent2"/>
                </a:solidFill>
                <a:latin typeface="CMSS10"/>
              </a:rPr>
              <a:t>winds</a:t>
            </a:r>
            <a:r>
              <a:rPr lang="de-DE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b="1" dirty="0" err="1" smtClean="0">
                <a:solidFill>
                  <a:schemeClr val="accent2"/>
                </a:solidFill>
                <a:latin typeface="CMSS10"/>
              </a:rPr>
              <a:t>operationally</a:t>
            </a:r>
            <a:endParaRPr lang="de-DE" sz="1800" b="1" dirty="0" smtClean="0">
              <a:solidFill>
                <a:schemeClr val="accent2"/>
              </a:solidFill>
              <a:latin typeface="CMSS10"/>
            </a:endParaRPr>
          </a:p>
          <a:p>
            <a:endParaRPr lang="de-DE" sz="800" b="1" dirty="0" smtClean="0">
              <a:solidFill>
                <a:schemeClr val="accent2"/>
              </a:solidFill>
              <a:latin typeface="CMSS1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sz="1800" b="1" dirty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Monitoring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of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several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additional AMVs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from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China (FY-2G)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de-DE" sz="1800" b="1" dirty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Korea (COMS)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de-DE" sz="1800" b="1" dirty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India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(INSAT3)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de-DE" sz="1800" b="1" dirty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Metosat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11 (Test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data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set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de-DE" sz="1800" b="1" dirty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new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polar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Metop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winds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(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three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images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instead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of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two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de-DE" sz="1800" b="1" dirty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leo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/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geo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winds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from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CIMSS</a:t>
            </a:r>
          </a:p>
          <a:p>
            <a:pPr lvl="2"/>
            <a:endParaRPr lang="de-DE" sz="1800" b="1" dirty="0">
              <a:solidFill>
                <a:schemeClr val="accent2"/>
              </a:solidFill>
              <a:latin typeface="CMSS1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sz="1800" b="1" dirty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b="1" dirty="0" smtClean="0">
                <a:solidFill>
                  <a:schemeClr val="accent2"/>
                </a:solidFill>
                <a:latin typeface="CMSS10"/>
              </a:rPr>
              <a:t>Wind </a:t>
            </a:r>
            <a:r>
              <a:rPr lang="de-DE" b="1" dirty="0" err="1" smtClean="0">
                <a:solidFill>
                  <a:schemeClr val="accent2"/>
                </a:solidFill>
                <a:latin typeface="CMSS10"/>
              </a:rPr>
              <a:t>speed</a:t>
            </a:r>
            <a:r>
              <a:rPr lang="de-DE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b="1" dirty="0" err="1" smtClean="0">
                <a:solidFill>
                  <a:schemeClr val="accent2"/>
                </a:solidFill>
                <a:latin typeface="CMSS10"/>
              </a:rPr>
              <a:t>dependent</a:t>
            </a:r>
            <a:r>
              <a:rPr lang="de-DE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b="1" dirty="0" err="1" smtClean="0">
                <a:solidFill>
                  <a:schemeClr val="accent2"/>
                </a:solidFill>
                <a:latin typeface="CMSS10"/>
              </a:rPr>
              <a:t>bias</a:t>
            </a:r>
            <a:r>
              <a:rPr lang="de-DE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b="1" dirty="0" err="1" smtClean="0">
                <a:solidFill>
                  <a:schemeClr val="accent2"/>
                </a:solidFill>
                <a:latin typeface="CMSS10"/>
              </a:rPr>
              <a:t>correction</a:t>
            </a:r>
            <a:r>
              <a:rPr lang="de-DE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b="1" dirty="0" err="1" smtClean="0">
                <a:solidFill>
                  <a:schemeClr val="accent2"/>
                </a:solidFill>
                <a:latin typeface="CMSS10"/>
              </a:rPr>
              <a:t>for</a:t>
            </a:r>
            <a:r>
              <a:rPr lang="de-DE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b="1" dirty="0" err="1" smtClean="0">
                <a:solidFill>
                  <a:schemeClr val="accent2"/>
                </a:solidFill>
                <a:latin typeface="CMSS10"/>
              </a:rPr>
              <a:t>scatterometer</a:t>
            </a:r>
            <a:r>
              <a:rPr lang="de-DE" b="1" dirty="0" smtClean="0">
                <a:solidFill>
                  <a:schemeClr val="accent2"/>
                </a:solidFill>
                <a:latin typeface="CMSS10"/>
              </a:rPr>
              <a:t> and </a:t>
            </a:r>
            <a:r>
              <a:rPr lang="de-DE" b="1" dirty="0" err="1" smtClean="0">
                <a:solidFill>
                  <a:schemeClr val="accent2"/>
                </a:solidFill>
                <a:latin typeface="CMSS10"/>
              </a:rPr>
              <a:t>altimeter</a:t>
            </a:r>
            <a:endParaRPr lang="de-DE" b="1" dirty="0" smtClean="0">
              <a:solidFill>
                <a:schemeClr val="accent2"/>
              </a:solidFill>
              <a:latin typeface="CMSS1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e-DE" sz="1800" b="1" dirty="0">
              <a:solidFill>
                <a:schemeClr val="accent2"/>
              </a:solidFill>
              <a:latin typeface="CMSS1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b="1" dirty="0" smtClean="0">
                <a:solidFill>
                  <a:schemeClr val="accent2"/>
                </a:solidFill>
                <a:latin typeface="CMSS10"/>
              </a:rPr>
              <a:t> Operational </a:t>
            </a:r>
            <a:r>
              <a:rPr lang="de-DE" b="1" dirty="0" err="1" smtClean="0">
                <a:solidFill>
                  <a:schemeClr val="accent2"/>
                </a:solidFill>
                <a:latin typeface="CMSS10"/>
              </a:rPr>
              <a:t>use</a:t>
            </a:r>
            <a:r>
              <a:rPr lang="de-DE" b="1" dirty="0" smtClean="0">
                <a:solidFill>
                  <a:schemeClr val="accent2"/>
                </a:solidFill>
                <a:latin typeface="CMSS10"/>
              </a:rPr>
              <a:t> of Jason 2/3 and </a:t>
            </a:r>
            <a:r>
              <a:rPr lang="de-DE" b="1" dirty="0" err="1" smtClean="0">
                <a:solidFill>
                  <a:schemeClr val="accent2"/>
                </a:solidFill>
                <a:latin typeface="CMSS10"/>
              </a:rPr>
              <a:t>Saral</a:t>
            </a:r>
            <a:r>
              <a:rPr lang="de-DE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b="1" dirty="0" err="1" smtClean="0">
                <a:solidFill>
                  <a:schemeClr val="accent2"/>
                </a:solidFill>
                <a:latin typeface="CMSS10"/>
              </a:rPr>
              <a:t>altimeter</a:t>
            </a:r>
            <a:r>
              <a:rPr lang="de-DE" b="1" dirty="0" smtClean="0">
                <a:solidFill>
                  <a:schemeClr val="accent2"/>
                </a:solidFill>
                <a:latin typeface="CMSS10"/>
              </a:rPr>
              <a:t> wind </a:t>
            </a:r>
            <a:r>
              <a:rPr lang="de-DE" b="1" dirty="0" err="1" smtClean="0">
                <a:solidFill>
                  <a:schemeClr val="accent2"/>
                </a:solidFill>
                <a:latin typeface="CMSS10"/>
              </a:rPr>
              <a:t>speed</a:t>
            </a:r>
            <a:r>
              <a:rPr lang="de-DE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b="1" dirty="0" err="1" smtClean="0">
                <a:solidFill>
                  <a:schemeClr val="accent2"/>
                </a:solidFill>
                <a:latin typeface="CMSS10"/>
              </a:rPr>
              <a:t>data</a:t>
            </a:r>
            <a:endParaRPr lang="de-DE" b="1" dirty="0" smtClean="0">
              <a:solidFill>
                <a:schemeClr val="accent2"/>
              </a:solidFill>
              <a:latin typeface="CMSS1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e-DE" sz="1800" b="1" dirty="0">
              <a:solidFill>
                <a:schemeClr val="accent2"/>
              </a:solidFill>
              <a:latin typeface="CMSS1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de-DE" i="1" dirty="0" err="1">
                <a:solidFill>
                  <a:srgbClr val="C00000"/>
                </a:solidFill>
                <a:latin typeface="Arial" pitchFamily="34" charset="0"/>
              </a:rPr>
              <a:t>Use</a:t>
            </a:r>
            <a:r>
              <a:rPr lang="de-DE" altLang="de-DE" i="1" dirty="0">
                <a:solidFill>
                  <a:srgbClr val="C00000"/>
                </a:solidFill>
                <a:latin typeface="Arial" pitchFamily="34" charset="0"/>
              </a:rPr>
              <a:t> CALIPSO </a:t>
            </a:r>
            <a:r>
              <a:rPr lang="de-DE" altLang="de-DE" i="1" dirty="0" err="1">
                <a:solidFill>
                  <a:srgbClr val="C00000"/>
                </a:solidFill>
                <a:latin typeface="Arial" pitchFamily="34" charset="0"/>
              </a:rPr>
              <a:t>cloud</a:t>
            </a:r>
            <a:r>
              <a:rPr lang="de-DE" altLang="de-DE" i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de-DE" altLang="de-DE" i="1" dirty="0" err="1">
                <a:solidFill>
                  <a:srgbClr val="C00000"/>
                </a:solidFill>
                <a:latin typeface="Arial" pitchFamily="34" charset="0"/>
              </a:rPr>
              <a:t>heights</a:t>
            </a:r>
            <a:r>
              <a:rPr lang="de-DE" altLang="de-DE" i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de-DE" altLang="de-DE" i="1" dirty="0" err="1">
                <a:solidFill>
                  <a:srgbClr val="C00000"/>
                </a:solidFill>
                <a:latin typeface="Arial" pitchFamily="34" charset="0"/>
              </a:rPr>
              <a:t>to</a:t>
            </a:r>
            <a:r>
              <a:rPr lang="de-DE" altLang="de-DE" i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de-DE" altLang="de-DE" i="1" dirty="0" err="1">
                <a:solidFill>
                  <a:srgbClr val="C00000"/>
                </a:solidFill>
                <a:latin typeface="Arial" pitchFamily="34" charset="0"/>
              </a:rPr>
              <a:t>derive</a:t>
            </a:r>
            <a:r>
              <a:rPr lang="de-DE" altLang="de-DE" i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de-DE" altLang="de-DE" i="1" dirty="0" err="1" smtClean="0">
                <a:solidFill>
                  <a:srgbClr val="C00000"/>
                </a:solidFill>
                <a:latin typeface="Arial" pitchFamily="34" charset="0"/>
              </a:rPr>
              <a:t>weekly</a:t>
            </a:r>
            <a:r>
              <a:rPr lang="de-DE" altLang="de-DE" i="1" dirty="0" smtClean="0">
                <a:solidFill>
                  <a:srgbClr val="C00000"/>
                </a:solidFill>
                <a:latin typeface="Arial" pitchFamily="34" charset="0"/>
              </a:rPr>
              <a:t>/</a:t>
            </a:r>
            <a:r>
              <a:rPr lang="de-DE" altLang="de-DE" i="1" dirty="0" err="1" smtClean="0">
                <a:solidFill>
                  <a:srgbClr val="C00000"/>
                </a:solidFill>
                <a:latin typeface="Arial" pitchFamily="34" charset="0"/>
              </a:rPr>
              <a:t>monthly</a:t>
            </a:r>
            <a:r>
              <a:rPr lang="de-DE" altLang="de-DE" i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de-DE" altLang="de-DE" i="1" dirty="0" err="1" smtClean="0">
                <a:solidFill>
                  <a:srgbClr val="C00000"/>
                </a:solidFill>
                <a:latin typeface="Arial" pitchFamily="34" charset="0"/>
              </a:rPr>
              <a:t>correction</a:t>
            </a:r>
            <a:r>
              <a:rPr lang="de-DE" altLang="de-DE" i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de-DE" altLang="de-DE" i="1" dirty="0" err="1">
                <a:solidFill>
                  <a:srgbClr val="C00000"/>
                </a:solidFill>
                <a:latin typeface="Arial" pitchFamily="34" charset="0"/>
              </a:rPr>
              <a:t>functions</a:t>
            </a:r>
            <a:r>
              <a:rPr lang="de-DE" altLang="de-DE" i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de-DE" altLang="de-DE" i="1" dirty="0" err="1">
                <a:solidFill>
                  <a:srgbClr val="C00000"/>
                </a:solidFill>
                <a:latin typeface="Arial" pitchFamily="34" charset="0"/>
              </a:rPr>
              <a:t>for</a:t>
            </a:r>
            <a:r>
              <a:rPr lang="de-DE" altLang="de-DE" i="1" dirty="0">
                <a:solidFill>
                  <a:srgbClr val="C00000"/>
                </a:solidFill>
                <a:latin typeface="Arial" pitchFamily="34" charset="0"/>
              </a:rPr>
              <a:t> AMV </a:t>
            </a:r>
            <a:r>
              <a:rPr lang="de-DE" altLang="de-DE" i="1" dirty="0" err="1" smtClean="0">
                <a:solidFill>
                  <a:srgbClr val="C00000"/>
                </a:solidFill>
                <a:latin typeface="Arial" pitchFamily="34" charset="0"/>
              </a:rPr>
              <a:t>heights</a:t>
            </a:r>
            <a:endParaRPr lang="de-DE" sz="1800" b="1" dirty="0" smtClean="0">
              <a:solidFill>
                <a:schemeClr val="accent2"/>
              </a:solidFill>
              <a:latin typeface="CMSS10"/>
            </a:endParaRPr>
          </a:p>
          <a:p>
            <a:endParaRPr lang="en-US" sz="1800" b="1" dirty="0">
              <a:solidFill>
                <a:schemeClr val="accent2"/>
              </a:solidFill>
              <a:latin typeface="CMSS1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3410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28" y="1340768"/>
            <a:ext cx="352866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323528" y="262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GNSS </a:t>
            </a:r>
            <a:r>
              <a:rPr lang="en-GB" altLang="de-DE" b="1" dirty="0" err="1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Zenit</a:t>
            </a:r>
            <a:r>
              <a:rPr lang="en-GB" altLang="de-DE" b="1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/Slant </a:t>
            </a:r>
            <a:r>
              <a:rPr lang="en-GB" altLang="de-DE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Total Delay </a:t>
            </a:r>
            <a:r>
              <a:rPr lang="en-GB" altLang="de-DE" b="1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(ZTD/STD</a:t>
            </a:r>
            <a:r>
              <a:rPr lang="en-GB" altLang="de-DE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b="1" dirty="0">
                <a:solidFill>
                  <a:schemeClr val="accent5">
                    <a:lumMod val="50000"/>
                  </a:schemeClr>
                </a:solidFill>
                <a:cs typeface="Arial" charset="0"/>
                <a:sym typeface="Symbol" pitchFamily="18" charset="2"/>
              </a:rPr>
              <a:t>	</a:t>
            </a:r>
            <a:r>
              <a:rPr lang="en-GB" altLang="de-DE" b="1" i="1" dirty="0" smtClean="0">
                <a:solidFill>
                  <a:schemeClr val="accent5">
                    <a:lumMod val="50000"/>
                  </a:schemeClr>
                </a:solidFill>
                <a:cs typeface="Arial" charset="0"/>
                <a:sym typeface="Symbol" pitchFamily="18" charset="2"/>
              </a:rPr>
              <a:t>Michael </a:t>
            </a:r>
            <a:r>
              <a:rPr lang="en-GB" altLang="de-DE" b="1" i="1" dirty="0">
                <a:solidFill>
                  <a:schemeClr val="accent5">
                    <a:lumMod val="50000"/>
                  </a:schemeClr>
                </a:solidFill>
                <a:cs typeface="Arial" charset="0"/>
                <a:sym typeface="Symbol" pitchFamily="18" charset="2"/>
              </a:rPr>
              <a:t>Bender  (DWD/IAFE)</a:t>
            </a:r>
            <a:endParaRPr lang="en-GB" altLang="de-DE" b="1" i="1" dirty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23528" y="1412776"/>
            <a:ext cx="4572000" cy="47028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2D4B9B"/>
              </a:buClr>
              <a:buFont typeface="Wingdings" panose="05000000000000000000" pitchFamily="2" charset="2"/>
              <a:buChar char="§"/>
            </a:pPr>
            <a:r>
              <a:rPr lang="en-GB" altLang="de-DE" sz="14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GNSS (GPS) Slant Path </a:t>
            </a:r>
            <a:r>
              <a:rPr lang="en-GB" altLang="de-DE" sz="14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Delay: </a:t>
            </a:r>
            <a:r>
              <a:rPr kumimoji="0" lang="en-GB" altLang="de-DE" sz="1400" b="1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humidity</a:t>
            </a:r>
            <a:r>
              <a:rPr lang="en-GB" altLang="de-DE" sz="14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  <a:r>
              <a:rPr kumimoji="0" lang="en-GB" altLang="de-DE" sz="1400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integrated over path </a:t>
            </a:r>
            <a:r>
              <a:rPr lang="en-GB" altLang="de-DE" sz="14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from </a:t>
            </a:r>
            <a:r>
              <a:rPr lang="en-GB" altLang="de-DE" sz="14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ground station to GNSS (GPS) satellite,  all weather </a:t>
            </a:r>
            <a:r>
              <a:rPr lang="en-GB" altLang="de-DE" sz="14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obs</a:t>
            </a:r>
            <a:endParaRPr lang="en-GB" altLang="de-DE" sz="1400" dirty="0" smtClean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marL="285750" indent="-285750" algn="just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2D4B9B"/>
              </a:buClr>
              <a:buFont typeface="Wingdings" panose="05000000000000000000" pitchFamily="2" charset="2"/>
              <a:buChar char="§"/>
            </a:pPr>
            <a:endParaRPr lang="en-GB" altLang="de-DE" sz="1400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marL="285750" indent="-285750" algn="just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2D4B9B"/>
              </a:buClr>
              <a:buFont typeface="Wingdings" panose="05000000000000000000" pitchFamily="2" charset="2"/>
              <a:buChar char="§"/>
            </a:pPr>
            <a:r>
              <a:rPr lang="en-GB" altLang="de-DE" sz="14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Many stations =&gt; 3D information on humidity, but </a:t>
            </a:r>
          </a:p>
          <a:p>
            <a:pPr marL="285750" indent="-285750" algn="just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2D4B9B"/>
              </a:buClr>
              <a:buFont typeface="Wingdings" panose="05000000000000000000" pitchFamily="2" charset="2"/>
              <a:buChar char="§"/>
            </a:pPr>
            <a:endParaRPr lang="en-GB" altLang="de-DE" sz="1400" dirty="0" smtClean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marL="285750" indent="-285750" algn="just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2D4B9B"/>
              </a:buClr>
              <a:buFont typeface="Wingdings" panose="05000000000000000000" pitchFamily="2" charset="2"/>
              <a:buChar char="§"/>
            </a:pPr>
            <a:r>
              <a:rPr lang="en-GB" altLang="de-DE" sz="14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STDs are </a:t>
            </a:r>
            <a:r>
              <a:rPr lang="en-GB" altLang="de-DE" sz="14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vert. + </a:t>
            </a:r>
            <a:r>
              <a:rPr lang="en-GB" altLang="de-DE" sz="1400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horiz</a:t>
            </a:r>
            <a:r>
              <a:rPr lang="en-GB" altLang="de-DE" sz="14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. non local data (no point </a:t>
            </a:r>
            <a:r>
              <a:rPr lang="en-GB" altLang="de-DE" sz="14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measurements). Localisation problematic</a:t>
            </a:r>
          </a:p>
          <a:p>
            <a:pPr marL="285750" indent="-285750" algn="just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2D4B9B"/>
              </a:buClr>
              <a:buFont typeface="Wingdings" panose="05000000000000000000" pitchFamily="2" charset="2"/>
              <a:buChar char="§"/>
            </a:pPr>
            <a:endParaRPr lang="en-GB" altLang="de-DE" sz="1400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marL="285750" indent="-285750" algn="just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2D4B9B"/>
              </a:buClr>
              <a:buFont typeface="Wingdings" panose="05000000000000000000" pitchFamily="2" charset="2"/>
              <a:buChar char="§"/>
            </a:pPr>
            <a:r>
              <a:rPr lang="en-GB" altLang="de-DE" sz="14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Observation Operator works for ZTDs and STDs, globally and regionally (part of COSMO Code)</a:t>
            </a:r>
            <a:endParaRPr lang="en-GB" altLang="de-DE" sz="1400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marL="285750" indent="-285750" algn="just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2D4B9B"/>
              </a:buClr>
              <a:buFont typeface="Wingdings" panose="05000000000000000000" pitchFamily="2" charset="2"/>
              <a:buChar char="§"/>
            </a:pPr>
            <a:endParaRPr lang="en-GB" altLang="de-DE" sz="1400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marL="285750" indent="-285750" algn="just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2D4B9B"/>
              </a:buClr>
              <a:buFont typeface="Wingdings" panose="05000000000000000000" pitchFamily="2" charset="2"/>
              <a:buChar char="§"/>
            </a:pPr>
            <a:r>
              <a:rPr lang="en-GB" altLang="de-DE" sz="14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Single site bias correction developed</a:t>
            </a:r>
          </a:p>
          <a:p>
            <a:pPr marL="285750" indent="-285750" algn="just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2D4B9B"/>
              </a:buClr>
              <a:buFont typeface="Wingdings" panose="05000000000000000000" pitchFamily="2" charset="2"/>
              <a:buChar char="§"/>
            </a:pPr>
            <a:endParaRPr lang="en-GB" altLang="de-DE" sz="1400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marL="285750" indent="-285750" algn="just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2D4B9B"/>
              </a:buClr>
              <a:buFont typeface="Wingdings" panose="05000000000000000000" pitchFamily="2" charset="2"/>
              <a:buChar char="§"/>
            </a:pPr>
            <a:r>
              <a:rPr lang="en-GB" altLang="de-DE" sz="14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Whitelist for processing </a:t>
            </a:r>
            <a:r>
              <a:rPr lang="en-GB" altLang="de-DE" sz="14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center</a:t>
            </a:r>
            <a:r>
              <a:rPr lang="en-GB" altLang="de-DE" sz="14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 selection created</a:t>
            </a:r>
          </a:p>
          <a:p>
            <a:pPr marL="285750" indent="-285750" algn="just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2D4B9B"/>
              </a:buClr>
              <a:buFont typeface="Wingdings" panose="05000000000000000000" pitchFamily="2" charset="2"/>
              <a:buChar char="§"/>
            </a:pPr>
            <a:endParaRPr lang="en-GB" altLang="de-DE" sz="1400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marL="285750" indent="-285750" algn="just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2D4B9B"/>
              </a:buClr>
              <a:buFont typeface="Wingdings" panose="05000000000000000000" pitchFamily="2" charset="2"/>
              <a:buChar char="§"/>
            </a:pPr>
            <a:r>
              <a:rPr lang="en-GB" altLang="de-DE" sz="14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First global (ZTD) and regional (STD) assimilation and forecast experiments started </a:t>
            </a:r>
          </a:p>
          <a:p>
            <a:pPr marL="285750" indent="-285750" algn="just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2D4B9B"/>
              </a:buClr>
              <a:buFont typeface="Wingdings" panose="05000000000000000000" pitchFamily="2" charset="2"/>
              <a:buChar char="§"/>
            </a:pPr>
            <a:endParaRPr lang="en-GB" altLang="de-DE" sz="1400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marL="285750" indent="-285750" algn="just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2D4B9B"/>
              </a:buClr>
              <a:buFont typeface="Wingdings" panose="05000000000000000000" pitchFamily="2" charset="2"/>
              <a:buChar char="§"/>
            </a:pPr>
            <a:endParaRPr lang="en-GB" altLang="de-DE" sz="1400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7" b="15468"/>
          <a:stretch/>
        </p:blipFill>
        <p:spPr>
          <a:xfrm>
            <a:off x="5161077" y="3888000"/>
            <a:ext cx="3934365" cy="244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56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t="10641" r="7533" b="62045"/>
          <a:stretch/>
        </p:blipFill>
        <p:spPr>
          <a:xfrm>
            <a:off x="358984" y="4581128"/>
            <a:ext cx="6768000" cy="154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4" r="11556" b="11314"/>
          <a:stretch/>
        </p:blipFill>
        <p:spPr>
          <a:xfrm>
            <a:off x="323528" y="1268760"/>
            <a:ext cx="4003223" cy="244802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00" y="1196752"/>
            <a:ext cx="4463415" cy="311705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27584" y="188640"/>
            <a:ext cx="3629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accent1"/>
                </a:solidFill>
              </a:rPr>
              <a:t>Global ZTD </a:t>
            </a:r>
            <a:r>
              <a:rPr lang="de-DE" sz="2000" b="1" dirty="0" err="1" smtClean="0">
                <a:solidFill>
                  <a:schemeClr val="accent1"/>
                </a:solidFill>
              </a:rPr>
              <a:t>assimilation</a:t>
            </a:r>
            <a:r>
              <a:rPr lang="de-DE" sz="2000" b="1" dirty="0" smtClean="0">
                <a:solidFill>
                  <a:schemeClr val="accent1"/>
                </a:solidFill>
              </a:rPr>
              <a:t> and</a:t>
            </a:r>
          </a:p>
          <a:p>
            <a:pPr algn="ctr"/>
            <a:r>
              <a:rPr lang="de-DE" sz="2000" b="1" dirty="0" smtClean="0">
                <a:solidFill>
                  <a:schemeClr val="accent1"/>
                </a:solidFill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</a:rPr>
              <a:t>forecast</a:t>
            </a:r>
            <a:r>
              <a:rPr lang="de-DE" sz="2000" b="1" dirty="0" smtClean="0">
                <a:solidFill>
                  <a:schemeClr val="accent1"/>
                </a:solidFill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</a:rPr>
              <a:t>experiment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95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79388" y="1905793"/>
            <a:ext cx="1841500" cy="246062"/>
          </a:xfrm>
          <a:prstGeom prst="rect">
            <a:avLst/>
          </a:prstGeom>
          <a:solidFill>
            <a:srgbClr val="FFFFE0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lIns="36000" tIns="0" rIns="36000" bIns="0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de-DE" sz="1600" b="0" i="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1-h </a:t>
            </a:r>
            <a:r>
              <a:rPr lang="en-GB" altLang="de-DE" sz="1600" b="0" i="0" dirty="0" err="1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precip</a:t>
            </a:r>
            <a:endParaRPr lang="en-GB" altLang="de-DE" sz="1600" b="0" i="0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68275" y="1268760"/>
            <a:ext cx="1863725" cy="59531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lIns="36000" tIns="36000" rIns="0" bIns="36000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de-DE" i="0" dirty="0">
                <a:solidFill>
                  <a:srgbClr val="000000"/>
                </a:solidFill>
                <a:cs typeface="Arial" charset="0"/>
              </a:rPr>
              <a:t>8</a:t>
            </a:r>
            <a:r>
              <a:rPr lang="en-GB" altLang="de-DE" i="0" dirty="0" smtClean="0">
                <a:solidFill>
                  <a:srgbClr val="000000"/>
                </a:solidFill>
                <a:cs typeface="Arial" charset="0"/>
              </a:rPr>
              <a:t> days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de-DE" sz="1600" b="0" i="0" dirty="0" smtClean="0">
                <a:solidFill>
                  <a:srgbClr val="000000"/>
                </a:solidFill>
                <a:cs typeface="Arial" charset="0"/>
              </a:rPr>
              <a:t>17 – 24 Mai 2014</a:t>
            </a:r>
            <a:endParaRPr lang="en-GB" altLang="de-DE" sz="1600" b="0" i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79388" y="2151855"/>
            <a:ext cx="1841500" cy="627063"/>
          </a:xfrm>
          <a:prstGeom prst="rect">
            <a:avLst/>
          </a:prstGeom>
          <a:solidFill>
            <a:srgbClr val="FFFFE0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lIns="36000" tIns="36000" rIns="0" bIns="36000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de-DE" i="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FSS  </a:t>
            </a:r>
            <a:r>
              <a:rPr lang="en-GB" altLang="de-DE" b="0" i="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(30 km)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de-DE" i="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1 </a:t>
            </a:r>
            <a:r>
              <a:rPr lang="en-GB" altLang="de-DE" b="0" i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mm/h</a:t>
            </a:r>
            <a:endParaRPr lang="en-GB" altLang="de-DE" sz="1600" b="0" i="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07950" y="3081338"/>
            <a:ext cx="2124075" cy="5349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36000" tIns="36000" rIns="0" bIns="360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de-DE" sz="1400" dirty="0" smtClean="0">
                <a:solidFill>
                  <a:srgbClr val="009900"/>
                </a:solidFill>
                <a:cs typeface="Courier New" pitchFamily="49" charset="0"/>
              </a:rPr>
              <a:t>  CONV only</a:t>
            </a:r>
          </a:p>
          <a:p>
            <a:pPr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de-DE" sz="1400" dirty="0" smtClean="0">
                <a:solidFill>
                  <a:srgbClr val="CC0099"/>
                </a:solidFill>
                <a:cs typeface="Courier New" pitchFamily="49" charset="0"/>
              </a:rPr>
              <a:t>  CONV + GNSS</a:t>
            </a:r>
            <a:endParaRPr lang="en-GB" altLang="de-DE" sz="1400" b="1" dirty="0" smtClean="0">
              <a:solidFill>
                <a:srgbClr val="CC0099"/>
              </a:solidFill>
              <a:cs typeface="Courier New" pitchFamily="49" charset="0"/>
            </a:endParaRPr>
          </a:p>
        </p:txBody>
      </p:sp>
      <p:pic>
        <p:nvPicPr>
          <p:cNvPr id="43015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8" b="356"/>
          <a:stretch>
            <a:fillRect/>
          </a:stretch>
        </p:blipFill>
        <p:spPr bwMode="auto">
          <a:xfrm>
            <a:off x="2152650" y="1295400"/>
            <a:ext cx="35718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8" b="356"/>
          <a:stretch>
            <a:fillRect/>
          </a:stretch>
        </p:blipFill>
        <p:spPr bwMode="auto">
          <a:xfrm>
            <a:off x="5608638" y="1295400"/>
            <a:ext cx="35718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9" b="352"/>
          <a:stretch>
            <a:fillRect/>
          </a:stretch>
        </p:blipFill>
        <p:spPr bwMode="auto">
          <a:xfrm>
            <a:off x="2152650" y="3743325"/>
            <a:ext cx="35718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9" b="352"/>
          <a:stretch>
            <a:fillRect/>
          </a:stretch>
        </p:blipFill>
        <p:spPr bwMode="auto">
          <a:xfrm>
            <a:off x="5608638" y="3743325"/>
            <a:ext cx="35718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Textfeld 12"/>
          <p:cNvSpPr txBox="1">
            <a:spLocks noChangeArrowheads="1"/>
          </p:cNvSpPr>
          <p:nvPr/>
        </p:nvSpPr>
        <p:spPr bwMode="auto">
          <a:xfrm>
            <a:off x="2916238" y="1384300"/>
            <a:ext cx="79216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b="1">
                <a:solidFill>
                  <a:srgbClr val="010000"/>
                </a:solidFill>
                <a:cs typeface="Arial" charset="0"/>
              </a:rPr>
              <a:t>0-</a:t>
            </a:r>
            <a:r>
              <a:rPr lang="en-GB" altLang="de-DE" sz="1400" b="1">
                <a:solidFill>
                  <a:srgbClr val="010000"/>
                </a:solidFill>
                <a:cs typeface="Arial" charset="0"/>
              </a:rPr>
              <a:t>UTC</a:t>
            </a:r>
          </a:p>
          <a:p>
            <a:pPr algn="ct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1600" b="1">
                <a:solidFill>
                  <a:srgbClr val="010000"/>
                </a:solidFill>
                <a:cs typeface="Arial" charset="0"/>
              </a:rPr>
              <a:t>runs</a:t>
            </a:r>
          </a:p>
        </p:txBody>
      </p:sp>
      <p:sp>
        <p:nvSpPr>
          <p:cNvPr id="43020" name="Textfeld 12"/>
          <p:cNvSpPr txBox="1">
            <a:spLocks noChangeArrowheads="1"/>
          </p:cNvSpPr>
          <p:nvPr/>
        </p:nvSpPr>
        <p:spPr bwMode="auto">
          <a:xfrm>
            <a:off x="2916238" y="3903663"/>
            <a:ext cx="79216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b="1">
                <a:solidFill>
                  <a:srgbClr val="010000"/>
                </a:solidFill>
                <a:cs typeface="Arial" charset="0"/>
              </a:rPr>
              <a:t>12-</a:t>
            </a:r>
            <a:r>
              <a:rPr lang="en-GB" altLang="de-DE" sz="1400" b="1">
                <a:solidFill>
                  <a:srgbClr val="010000"/>
                </a:solidFill>
                <a:cs typeface="Arial" charset="0"/>
              </a:rPr>
              <a:t>UTC</a:t>
            </a:r>
          </a:p>
          <a:p>
            <a:pPr algn="ct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1600" b="1">
                <a:solidFill>
                  <a:srgbClr val="010000"/>
                </a:solidFill>
                <a:cs typeface="Arial" charset="0"/>
              </a:rPr>
              <a:t>runs</a:t>
            </a:r>
          </a:p>
        </p:txBody>
      </p:sp>
      <p:sp>
        <p:nvSpPr>
          <p:cNvPr id="43021" name="Textfeld 16"/>
          <p:cNvSpPr txBox="1">
            <a:spLocks noChangeArrowheads="1"/>
          </p:cNvSpPr>
          <p:nvPr/>
        </p:nvSpPr>
        <p:spPr bwMode="auto">
          <a:xfrm>
            <a:off x="7019925" y="1384300"/>
            <a:ext cx="7921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b="1">
                <a:solidFill>
                  <a:srgbClr val="010000"/>
                </a:solidFill>
                <a:cs typeface="Arial" charset="0"/>
              </a:rPr>
              <a:t>6-</a:t>
            </a:r>
            <a:r>
              <a:rPr lang="en-GB" altLang="de-DE" sz="1400" b="1">
                <a:solidFill>
                  <a:srgbClr val="010000"/>
                </a:solidFill>
                <a:cs typeface="Arial" charset="0"/>
              </a:rPr>
              <a:t>UTC</a:t>
            </a:r>
          </a:p>
          <a:p>
            <a:pPr algn="ct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1600" b="1">
                <a:solidFill>
                  <a:srgbClr val="010000"/>
                </a:solidFill>
                <a:cs typeface="Arial" charset="0"/>
              </a:rPr>
              <a:t>runs</a:t>
            </a:r>
          </a:p>
        </p:txBody>
      </p:sp>
      <p:sp>
        <p:nvSpPr>
          <p:cNvPr id="43022" name="Textfeld 12"/>
          <p:cNvSpPr txBox="1">
            <a:spLocks noChangeArrowheads="1"/>
          </p:cNvSpPr>
          <p:nvPr/>
        </p:nvSpPr>
        <p:spPr bwMode="auto">
          <a:xfrm>
            <a:off x="7019925" y="3903663"/>
            <a:ext cx="79216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b="1">
                <a:solidFill>
                  <a:srgbClr val="010000"/>
                </a:solidFill>
                <a:cs typeface="Arial" charset="0"/>
              </a:rPr>
              <a:t>18-</a:t>
            </a:r>
            <a:r>
              <a:rPr lang="en-GB" altLang="de-DE" sz="1400" b="1">
                <a:solidFill>
                  <a:srgbClr val="010000"/>
                </a:solidFill>
                <a:cs typeface="Arial" charset="0"/>
              </a:rPr>
              <a:t>UTC</a:t>
            </a:r>
          </a:p>
          <a:p>
            <a:pPr algn="ct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1600" b="1">
                <a:solidFill>
                  <a:srgbClr val="010000"/>
                </a:solidFill>
                <a:cs typeface="Arial" charset="0"/>
              </a:rPr>
              <a:t>runs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07950" y="3614738"/>
            <a:ext cx="2124075" cy="534987"/>
          </a:xfrm>
          <a:prstGeom prst="rect">
            <a:avLst/>
          </a:prstGeom>
          <a:solidFill>
            <a:srgbClr val="FFFFE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36000" tIns="36000" rIns="0" bIns="360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de-DE" sz="1600" b="1" dirty="0" smtClean="0">
                <a:solidFill>
                  <a:srgbClr val="334BD9"/>
                </a:solidFill>
                <a:cs typeface="Courier New" pitchFamily="49" charset="0"/>
              </a:rPr>
              <a:t>CONV + </a:t>
            </a:r>
            <a:r>
              <a:rPr lang="en-GB" altLang="de-DE" sz="1600" b="1" u="sng" dirty="0" smtClean="0">
                <a:solidFill>
                  <a:srgbClr val="334BD9"/>
                </a:solidFill>
                <a:cs typeface="Courier New" pitchFamily="49" charset="0"/>
              </a:rPr>
              <a:t>LHN</a:t>
            </a:r>
            <a:r>
              <a:rPr lang="en-GB" altLang="de-DE" sz="1600" b="1" dirty="0" smtClean="0">
                <a:solidFill>
                  <a:srgbClr val="334BD9"/>
                </a:solidFill>
                <a:cs typeface="Courier New" pitchFamily="49" charset="0"/>
              </a:rPr>
              <a:t>   </a:t>
            </a:r>
            <a:r>
              <a:rPr lang="en-GB" altLang="de-DE" sz="1600" dirty="0" smtClean="0">
                <a:solidFill>
                  <a:srgbClr val="334BD9"/>
                </a:solidFill>
                <a:cs typeface="Courier New" pitchFamily="49" charset="0"/>
              </a:rPr>
              <a:t>=</a:t>
            </a:r>
            <a:r>
              <a:rPr lang="en-GB" altLang="de-DE" sz="1600" b="1" dirty="0" smtClean="0">
                <a:solidFill>
                  <a:srgbClr val="334BD9"/>
                </a:solidFill>
                <a:cs typeface="Courier New" pitchFamily="49" charset="0"/>
              </a:rPr>
              <a:t>   Ref</a:t>
            </a:r>
          </a:p>
          <a:p>
            <a:pPr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de-DE" sz="1600" b="1" dirty="0" smtClean="0">
                <a:solidFill>
                  <a:srgbClr val="FF0000"/>
                </a:solidFill>
                <a:cs typeface="Courier New" pitchFamily="49" charset="0"/>
              </a:rPr>
              <a:t>CONV + </a:t>
            </a:r>
            <a:r>
              <a:rPr lang="en-GB" altLang="de-DE" sz="1600" b="1" u="sng" dirty="0" smtClean="0">
                <a:solidFill>
                  <a:srgbClr val="FF0000"/>
                </a:solidFill>
                <a:cs typeface="Courier New" pitchFamily="49" charset="0"/>
              </a:rPr>
              <a:t>LHN</a:t>
            </a:r>
            <a:r>
              <a:rPr lang="en-GB" altLang="de-DE" sz="1600" b="1" dirty="0" smtClean="0">
                <a:solidFill>
                  <a:srgbClr val="FF0000"/>
                </a:solidFill>
                <a:cs typeface="Courier New" pitchFamily="49" charset="0"/>
              </a:rPr>
              <a:t> + </a:t>
            </a:r>
            <a:r>
              <a:rPr lang="en-GB" altLang="de-DE" sz="1600" b="1" u="sng" dirty="0" smtClean="0">
                <a:solidFill>
                  <a:srgbClr val="FF0000"/>
                </a:solidFill>
                <a:cs typeface="Courier New" pitchFamily="49" charset="0"/>
              </a:rPr>
              <a:t>STD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57188" y="6099175"/>
            <a:ext cx="8607425" cy="28257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8000" rIns="36000" bIns="180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GB" altLang="de-DE" sz="1600" dirty="0" smtClean="0">
                <a:solidFill>
                  <a:srgbClr val="000000"/>
                </a:solidFill>
                <a:cs typeface="Arial" charset="0"/>
              </a:rPr>
              <a:t>1 mm/h :  slightly better for 0-, 6-, 18-UTC runs</a:t>
            </a:r>
          </a:p>
        </p:txBody>
      </p:sp>
      <p:sp>
        <p:nvSpPr>
          <p:cNvPr id="43025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000" dirty="0">
                <a:solidFill>
                  <a:srgbClr val="000000"/>
                </a:solidFill>
                <a:cs typeface="Arial" charset="0"/>
              </a:rPr>
              <a:t>KENDA-O overview,  Task 2 (high-res. </a:t>
            </a:r>
            <a:r>
              <a:rPr lang="en-GB" altLang="de-DE" sz="2000" dirty="0" err="1">
                <a:solidFill>
                  <a:srgbClr val="000000"/>
                </a:solidFill>
                <a:cs typeface="Arial" charset="0"/>
              </a:rPr>
              <a:t>obs</a:t>
            </a:r>
            <a:r>
              <a:rPr lang="en-GB" altLang="de-DE" sz="2000" dirty="0">
                <a:solidFill>
                  <a:srgbClr val="000000"/>
                </a:solidFill>
                <a:cs typeface="Arial" charset="0"/>
              </a:rPr>
              <a:t>):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000" dirty="0">
                <a:solidFill>
                  <a:srgbClr val="000000"/>
                </a:solidFill>
                <a:cs typeface="Arial" charset="0"/>
              </a:rPr>
              <a:t>GPS-STD,   first trial for use in KENDA</a:t>
            </a:r>
            <a:endParaRPr lang="en-GB" altLang="de-DE" sz="2000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983783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36525" y="332656"/>
            <a:ext cx="6145584" cy="485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400" b="1" dirty="0" smtClean="0">
                <a:solidFill>
                  <a:srgbClr val="000000"/>
                </a:solidFill>
              </a:rPr>
              <a:t>The </a:t>
            </a:r>
            <a:r>
              <a:rPr lang="en-GB" altLang="de-DE" sz="2400" b="1" i="1" dirty="0" smtClean="0">
                <a:solidFill>
                  <a:srgbClr val="FF0000"/>
                </a:solidFill>
              </a:rPr>
              <a:t>deterministic</a:t>
            </a:r>
            <a:r>
              <a:rPr lang="en-GB" altLang="de-DE" sz="2400" b="1" i="1" dirty="0" smtClean="0">
                <a:solidFill>
                  <a:srgbClr val="000000"/>
                </a:solidFill>
              </a:rPr>
              <a:t> </a:t>
            </a:r>
            <a:r>
              <a:rPr lang="en-GB" altLang="de-DE" sz="2400" b="1" dirty="0" smtClean="0">
                <a:solidFill>
                  <a:srgbClr val="000000"/>
                </a:solidFill>
              </a:rPr>
              <a:t>NWP-System of DWD</a:t>
            </a:r>
            <a:endParaRPr lang="de-DE" altLang="de-DE" sz="2400" b="1" dirty="0">
              <a:solidFill>
                <a:srgbClr val="0070C0"/>
              </a:solidFill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14449" y="1052513"/>
            <a:ext cx="3238500" cy="261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de-DE" altLang="de-DE" b="1" dirty="0" smtClean="0">
                <a:solidFill>
                  <a:srgbClr val="FF0000"/>
                </a:solidFill>
              </a:rPr>
              <a:t>Global-Modell ICON </a:t>
            </a:r>
            <a:endParaRPr lang="de-DE" altLang="de-DE" sz="16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de-DE" altLang="de-DE" sz="1500" dirty="0" err="1">
                <a:solidFill>
                  <a:srgbClr val="000000"/>
                </a:solidFill>
              </a:rPr>
              <a:t>g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rid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size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r>
              <a:rPr lang="de-DE" altLang="de-DE" sz="1500" dirty="0" smtClean="0">
                <a:solidFill>
                  <a:srgbClr val="FF3300"/>
                </a:solidFill>
              </a:rPr>
              <a:t>13</a:t>
            </a:r>
            <a:r>
              <a:rPr lang="de-DE" altLang="de-DE" sz="1500" dirty="0" smtClean="0">
                <a:solidFill>
                  <a:srgbClr val="000000"/>
                </a:solidFill>
              </a:rPr>
              <a:t> km</a:t>
            </a:r>
          </a:p>
          <a:p>
            <a:pPr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de-DE" altLang="de-DE" sz="1500" dirty="0" err="1" smtClean="0">
                <a:solidFill>
                  <a:srgbClr val="000000"/>
                </a:solidFill>
              </a:rPr>
              <a:t>vertical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levels</a:t>
            </a:r>
            <a:r>
              <a:rPr lang="de-DE" altLang="de-DE" sz="1500" dirty="0" smtClean="0">
                <a:solidFill>
                  <a:srgbClr val="000000"/>
                </a:solidFill>
              </a:rPr>
              <a:t>: 90</a:t>
            </a:r>
          </a:p>
          <a:p>
            <a:pPr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de-DE" altLang="de-DE" sz="1500" dirty="0" err="1" smtClean="0">
                <a:solidFill>
                  <a:srgbClr val="000000"/>
                </a:solidFill>
              </a:rPr>
              <a:t>Grid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area</a:t>
            </a:r>
            <a:r>
              <a:rPr lang="de-DE" altLang="de-DE" sz="1500" dirty="0" smtClean="0">
                <a:solidFill>
                  <a:srgbClr val="000000"/>
                </a:solidFill>
              </a:rPr>
              <a:t>: 173 km</a:t>
            </a:r>
            <a:r>
              <a:rPr lang="de-DE" altLang="de-DE" sz="1500" baseline="30000" dirty="0" smtClean="0">
                <a:solidFill>
                  <a:srgbClr val="000000"/>
                </a:solidFill>
              </a:rPr>
              <a:t>2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dirty="0">
                <a:solidFill>
                  <a:srgbClr val="3333B3"/>
                </a:solidFill>
                <a:cs typeface="Arial" panose="020B0604020202020204" pitchFamily="34" charset="0"/>
              </a:rPr>
              <a:t>Hybrid DA</a:t>
            </a:r>
          </a:p>
          <a:p>
            <a:pPr marL="285750" lvl="0" indent="-28575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13km</a:t>
            </a:r>
            <a:r>
              <a:rPr lang="en-US" sz="1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V</a:t>
            </a:r>
            <a:r>
              <a:rPr lang="en-US" sz="14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arEnKF</a:t>
            </a:r>
            <a:endParaRPr lang="en-US" sz="14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lvl="0" indent="-28575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Flow 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dependent B: </a:t>
            </a:r>
            <a:endParaRPr lang="en-US" altLang="en-US" sz="14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     </a:t>
            </a:r>
            <a:r>
              <a:rPr lang="en-US" altLang="en-US" sz="14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B</a:t>
            </a:r>
            <a:r>
              <a:rPr lang="en-US" altLang="en-US" sz="1400" baseline="-25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VarEnKF</a:t>
            </a:r>
            <a:r>
              <a:rPr lang="en-US" alt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= </a:t>
            </a:r>
            <a:r>
              <a:rPr lang="el-GR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α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B</a:t>
            </a:r>
            <a:r>
              <a:rPr lang="en-US" altLang="en-US" sz="14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LETKF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+ (</a:t>
            </a:r>
            <a:r>
              <a:rPr lang="el-GR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α</a:t>
            </a:r>
            <a:r>
              <a:rPr lang="de-DE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-</a:t>
            </a:r>
            <a:r>
              <a:rPr lang="en-US" alt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1)B</a:t>
            </a:r>
            <a:r>
              <a:rPr lang="en-US" altLang="en-US" sz="1400" baseline="-25000" dirty="0" smtClean="0">
                <a:solidFill>
                  <a:srgbClr val="000000"/>
                </a:solidFill>
                <a:cs typeface="Arial" panose="020B0604020202020204" pitchFamily="34" charset="0"/>
              </a:rPr>
              <a:t>3DVAR</a:t>
            </a:r>
          </a:p>
          <a:p>
            <a:pPr marL="285750" lvl="0" indent="-28575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Incremental analysis </a:t>
            </a:r>
            <a:r>
              <a:rPr 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update</a:t>
            </a:r>
          </a:p>
          <a:p>
            <a:pPr marL="285750" lvl="0" indent="-28575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SST, SMA and snow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ana</a:t>
            </a:r>
            <a:endParaRPr lang="de-DE" altLang="de-DE" sz="14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7768" name="Rectangle 7"/>
          <p:cNvSpPr>
            <a:spLocks noChangeArrowheads="1"/>
          </p:cNvSpPr>
          <p:nvPr/>
        </p:nvSpPr>
        <p:spPr bwMode="auto">
          <a:xfrm>
            <a:off x="6156325" y="1052513"/>
            <a:ext cx="3006725" cy="196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 smtClean="0">
                <a:solidFill>
                  <a:srgbClr val="FF0000"/>
                </a:solidFill>
              </a:rPr>
              <a:t>COSMO-DE </a:t>
            </a:r>
            <a:r>
              <a:rPr lang="de-DE" altLang="de-DE" sz="1400" b="1" dirty="0" smtClean="0">
                <a:solidFill>
                  <a:srgbClr val="FF0000"/>
                </a:solidFill>
              </a:rPr>
              <a:t>(</a:t>
            </a:r>
            <a:r>
              <a:rPr lang="de-DE" altLang="de-DE" sz="1400" b="1" dirty="0" err="1" smtClean="0">
                <a:solidFill>
                  <a:srgbClr val="FF0000"/>
                </a:solidFill>
              </a:rPr>
              <a:t>convection</a:t>
            </a:r>
            <a:r>
              <a:rPr lang="de-DE" altLang="de-DE" sz="1400" b="1" dirty="0" smtClean="0">
                <a:solidFill>
                  <a:srgbClr val="FF0000"/>
                </a:solidFill>
              </a:rPr>
              <a:t> </a:t>
            </a:r>
            <a:r>
              <a:rPr lang="de-DE" altLang="de-DE" sz="1400" b="1" dirty="0" err="1" smtClean="0">
                <a:solidFill>
                  <a:srgbClr val="FF0000"/>
                </a:solidFill>
              </a:rPr>
              <a:t>resolving</a:t>
            </a:r>
            <a:r>
              <a:rPr lang="de-DE" altLang="de-DE" sz="1400" b="1" dirty="0" smtClean="0">
                <a:solidFill>
                  <a:srgbClr val="FF0000"/>
                </a:solidFill>
              </a:rPr>
              <a:t>)</a:t>
            </a:r>
            <a:endParaRPr lang="de-DE" altLang="de-DE" sz="1400" b="1" dirty="0">
              <a:solidFill>
                <a:srgbClr val="FF0000"/>
              </a:solidFill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>
                <a:solidFill>
                  <a:srgbClr val="000000"/>
                </a:solidFill>
              </a:rPr>
              <a:t>g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rid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size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r>
              <a:rPr lang="de-DE" altLang="de-DE" sz="1500" dirty="0">
                <a:solidFill>
                  <a:srgbClr val="FF0000"/>
                </a:solidFill>
              </a:rPr>
              <a:t>2.8</a:t>
            </a:r>
            <a:r>
              <a:rPr lang="de-DE" altLang="de-DE" sz="1500" dirty="0">
                <a:solidFill>
                  <a:srgbClr val="000000"/>
                </a:solidFill>
              </a:rPr>
              <a:t> 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>
                <a:solidFill>
                  <a:srgbClr val="000000"/>
                </a:solidFill>
              </a:rPr>
              <a:t>km</a:t>
            </a: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>
                <a:solidFill>
                  <a:srgbClr val="000000"/>
                </a:solidFill>
              </a:rPr>
              <a:t>v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ertical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levels</a:t>
            </a:r>
            <a:r>
              <a:rPr lang="de-DE" altLang="de-DE" sz="1500" dirty="0" smtClean="0">
                <a:solidFill>
                  <a:srgbClr val="000000"/>
                </a:solidFill>
              </a:rPr>
              <a:t>: 50</a:t>
            </a:r>
            <a:endParaRPr lang="de-DE" altLang="de-DE" sz="15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 smtClean="0">
                <a:solidFill>
                  <a:srgbClr val="000000"/>
                </a:solidFill>
              </a:rPr>
              <a:t>forecasts</a:t>
            </a:r>
            <a:r>
              <a:rPr lang="de-DE" altLang="de-DE" sz="1500" dirty="0" smtClean="0">
                <a:solidFill>
                  <a:srgbClr val="000000"/>
                </a:solidFill>
              </a:rPr>
              <a:t>: 3-hourly</a:t>
            </a:r>
            <a:endParaRPr lang="de-DE" altLang="de-DE" sz="15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 smtClean="0">
                <a:solidFill>
                  <a:srgbClr val="000000"/>
                </a:solidFill>
              </a:rPr>
              <a:t>Girid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area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r>
              <a:rPr lang="de-DE" altLang="de-DE" sz="1500" dirty="0">
                <a:solidFill>
                  <a:srgbClr val="000000"/>
                </a:solidFill>
              </a:rPr>
              <a:t>8 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>
                <a:solidFill>
                  <a:srgbClr val="000000"/>
                </a:solidFill>
              </a:rPr>
              <a:t>km</a:t>
            </a:r>
            <a:r>
              <a:rPr lang="de-DE" altLang="de-DE" sz="1500" baseline="30000" dirty="0">
                <a:solidFill>
                  <a:srgbClr val="000000"/>
                </a:solidFill>
              </a:rPr>
              <a:t>2</a:t>
            </a: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 smtClean="0">
                <a:solidFill>
                  <a:srgbClr val="000000"/>
                </a:solidFill>
              </a:rPr>
              <a:t>Det</a:t>
            </a:r>
            <a:r>
              <a:rPr lang="de-DE" altLang="de-DE" sz="1500" dirty="0" smtClean="0">
                <a:solidFill>
                  <a:srgbClr val="000000"/>
                </a:solidFill>
              </a:rPr>
              <a:t> LETKF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replace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nudging</a:t>
            </a:r>
            <a:endParaRPr lang="de-DE" altLang="de-DE" sz="1500" dirty="0">
              <a:solidFill>
                <a:srgbClr val="000000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57463" y="1066800"/>
            <a:ext cx="3527425" cy="146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</a:rPr>
              <a:t>ICON-EU</a:t>
            </a:r>
            <a:r>
              <a:rPr lang="de-DE" altLang="de-DE" dirty="0">
                <a:solidFill>
                  <a:srgbClr val="FF0000"/>
                </a:solidFill>
              </a:rPr>
              <a:t> </a:t>
            </a:r>
            <a:r>
              <a:rPr lang="de-DE" altLang="de-DE" b="1" dirty="0" smtClean="0">
                <a:solidFill>
                  <a:srgbClr val="00FFFF"/>
                </a:solidFill>
              </a:rPr>
              <a:t>Nest </a:t>
            </a:r>
            <a:r>
              <a:rPr lang="de-DE" altLang="de-DE" b="1" dirty="0" err="1" smtClean="0">
                <a:solidFill>
                  <a:srgbClr val="00FFFF"/>
                </a:solidFill>
              </a:rPr>
              <a:t>over</a:t>
            </a:r>
            <a:r>
              <a:rPr lang="de-DE" altLang="de-DE" b="1" dirty="0" smtClean="0">
                <a:solidFill>
                  <a:srgbClr val="00FFFF"/>
                </a:solidFill>
              </a:rPr>
              <a:t> Europe</a:t>
            </a:r>
            <a:endParaRPr lang="de-DE" altLang="de-DE" sz="1600" b="1" dirty="0">
              <a:solidFill>
                <a:srgbClr val="00FFFF"/>
              </a:solidFill>
              <a:latin typeface="Times New Roman" pitchFamily="18" charset="0"/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>
                <a:solidFill>
                  <a:srgbClr val="000000"/>
                </a:solidFill>
              </a:rPr>
              <a:t>g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rid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size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r>
              <a:rPr lang="de-DE" altLang="de-DE" sz="1500" dirty="0">
                <a:solidFill>
                  <a:srgbClr val="FF3300"/>
                </a:solidFill>
              </a:rPr>
              <a:t>6.5</a:t>
            </a:r>
            <a:r>
              <a:rPr lang="de-DE" altLang="de-DE" sz="1500" dirty="0">
                <a:solidFill>
                  <a:srgbClr val="000000"/>
                </a:solidFill>
              </a:rPr>
              <a:t> km</a:t>
            </a: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 smtClean="0">
                <a:solidFill>
                  <a:srgbClr val="000000"/>
                </a:solidFill>
              </a:rPr>
              <a:t>Vertical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levels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r>
              <a:rPr lang="de-DE" altLang="de-DE" sz="1500" dirty="0">
                <a:solidFill>
                  <a:srgbClr val="000000"/>
                </a:solidFill>
              </a:rPr>
              <a:t>60</a:t>
            </a: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 smtClean="0">
                <a:solidFill>
                  <a:srgbClr val="000000"/>
                </a:solidFill>
              </a:rPr>
              <a:t>forecasts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endParaRPr lang="de-DE" altLang="de-DE" sz="15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 smtClean="0">
                <a:solidFill>
                  <a:srgbClr val="000000"/>
                </a:solidFill>
              </a:rPr>
              <a:t>Grid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area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r>
              <a:rPr lang="de-DE" altLang="de-DE" sz="1500" dirty="0">
                <a:solidFill>
                  <a:srgbClr val="000000"/>
                </a:solidFill>
              </a:rPr>
              <a:t>43 km</a:t>
            </a:r>
            <a:r>
              <a:rPr lang="de-DE" altLang="de-DE" sz="1500" baseline="30000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6300788" y="3429000"/>
            <a:ext cx="2635250" cy="2889250"/>
            <a:chOff x="6300788" y="3429000"/>
            <a:chExt cx="2635250" cy="2889250"/>
          </a:xfrm>
        </p:grpSpPr>
        <p:pic>
          <p:nvPicPr>
            <p:cNvPr id="14345" name="Picture 11" descr="M:\mbaldauf\Work\Projekte\COSMO-Modell\COSMO-DE\C-DE_65-Schichten\COSMO-DE-Gebiet_Planung201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7" t="18005" r="557" b="6279"/>
            <a:stretch>
              <a:fillRect/>
            </a:stretch>
          </p:blipFill>
          <p:spPr bwMode="auto">
            <a:xfrm>
              <a:off x="6300788" y="3429000"/>
              <a:ext cx="2635250" cy="288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Rechteck 1"/>
            <p:cNvSpPr>
              <a:spLocks noChangeArrowheads="1"/>
            </p:cNvSpPr>
            <p:nvPr/>
          </p:nvSpPr>
          <p:spPr bwMode="auto">
            <a:xfrm>
              <a:off x="6804025" y="3860800"/>
              <a:ext cx="1655763" cy="2160588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</p:grpSp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565525"/>
            <a:ext cx="5373688" cy="275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607218" y="6594018"/>
            <a:ext cx="74931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900" b="1" dirty="0">
                <a:solidFill>
                  <a:srgbClr val="000000"/>
                </a:solidFill>
              </a:rPr>
              <a:t>GODEX Meeting				Alexander Cress			</a:t>
            </a:r>
            <a:r>
              <a:rPr lang="de-DE" sz="900" b="1" dirty="0" err="1">
                <a:solidFill>
                  <a:srgbClr val="000000"/>
                </a:solidFill>
              </a:rPr>
              <a:t>Lannion</a:t>
            </a:r>
            <a:r>
              <a:rPr lang="de-DE" sz="900" b="1" dirty="0">
                <a:solidFill>
                  <a:srgbClr val="000000"/>
                </a:solidFill>
              </a:rPr>
              <a:t> 2017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61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altLang="en-US" sz="1000" smtClean="0"/>
              <a:t>APSDEU-12/NAEDEX-24 Data Exchange Meeting 	</a:t>
            </a:r>
            <a:r>
              <a:rPr lang="de-DE" altLang="en-US" sz="1000" b="1" smtClean="0"/>
              <a:t>Alexander Cress</a:t>
            </a:r>
          </a:p>
        </p:txBody>
      </p:sp>
      <p:pic>
        <p:nvPicPr>
          <p:cNvPr id="31747" name="Picture 2" descr="Wetterhü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619250" y="2420938"/>
            <a:ext cx="72374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4000" b="1">
                <a:solidFill>
                  <a:srgbClr val="FF0000"/>
                </a:solidFill>
              </a:rPr>
              <a:t>Thank you for your attention!</a:t>
            </a:r>
            <a:br>
              <a:rPr lang="en-GB" altLang="en-US" sz="4000" b="1">
                <a:solidFill>
                  <a:srgbClr val="FF0000"/>
                </a:solidFill>
              </a:rPr>
            </a:br>
            <a:r>
              <a:rPr lang="en-GB" altLang="en-US" sz="4000" b="1">
                <a:solidFill>
                  <a:srgbClr val="FF0000"/>
                </a:solidFill>
              </a:rPr>
              <a:t/>
            </a:r>
            <a:br>
              <a:rPr lang="en-GB" altLang="en-US" sz="4000" b="1">
                <a:solidFill>
                  <a:srgbClr val="FF0000"/>
                </a:solidFill>
              </a:rPr>
            </a:br>
            <a:r>
              <a:rPr lang="en-GB" altLang="en-US" sz="4000" b="1">
                <a:solidFill>
                  <a:srgbClr val="FF0000"/>
                </a:solidFill>
              </a:rPr>
              <a:t/>
            </a:r>
            <a:br>
              <a:rPr lang="en-GB" altLang="en-US" sz="4000" b="1">
                <a:solidFill>
                  <a:srgbClr val="FF0000"/>
                </a:solidFill>
              </a:rPr>
            </a:br>
            <a:r>
              <a:rPr lang="en-GB" altLang="en-US" sz="4000" b="1">
                <a:solidFill>
                  <a:srgbClr val="FF0000"/>
                </a:solidFill>
              </a:rPr>
              <a:t>Questions?</a:t>
            </a:r>
            <a:endParaRPr lang="de-DE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17971" y="476672"/>
            <a:ext cx="6140207" cy="485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400" b="1" dirty="0" smtClean="0">
                <a:solidFill>
                  <a:srgbClr val="000000"/>
                </a:solidFill>
              </a:rPr>
              <a:t>The </a:t>
            </a:r>
            <a:r>
              <a:rPr lang="en-GB" altLang="de-DE" sz="2400" b="1" i="1" dirty="0" smtClean="0">
                <a:solidFill>
                  <a:srgbClr val="FF0000"/>
                </a:solidFill>
              </a:rPr>
              <a:t>probabilistic</a:t>
            </a:r>
            <a:r>
              <a:rPr lang="en-GB" altLang="de-DE" sz="2400" b="1" i="1" dirty="0" smtClean="0">
                <a:solidFill>
                  <a:srgbClr val="000000"/>
                </a:solidFill>
              </a:rPr>
              <a:t> </a:t>
            </a:r>
            <a:r>
              <a:rPr lang="en-GB" altLang="de-DE" sz="2400" b="1" dirty="0" smtClean="0">
                <a:solidFill>
                  <a:srgbClr val="000000"/>
                </a:solidFill>
              </a:rPr>
              <a:t>NWP-System of DWD</a:t>
            </a:r>
            <a:endParaRPr lang="de-DE" altLang="de-DE" sz="2400" b="1" dirty="0">
              <a:solidFill>
                <a:srgbClr val="0070C0"/>
              </a:solidFill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36524" y="1052513"/>
            <a:ext cx="6121654" cy="28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de-DE" altLang="de-DE" b="1" dirty="0" smtClean="0">
                <a:solidFill>
                  <a:srgbClr val="FF0000"/>
                </a:solidFill>
              </a:rPr>
              <a:t>ICON-EPS; M40 </a:t>
            </a:r>
            <a:endParaRPr lang="de-DE" altLang="de-DE" sz="16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de-DE" altLang="de-DE" sz="1500" dirty="0" err="1">
                <a:solidFill>
                  <a:srgbClr val="000000"/>
                </a:solidFill>
              </a:rPr>
              <a:t>g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rid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size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r>
              <a:rPr lang="de-DE" altLang="de-DE" sz="1500" dirty="0" smtClean="0">
                <a:solidFill>
                  <a:srgbClr val="FF3300"/>
                </a:solidFill>
              </a:rPr>
              <a:t>40</a:t>
            </a:r>
            <a:r>
              <a:rPr lang="de-DE" altLang="de-DE" sz="1500" dirty="0" smtClean="0">
                <a:solidFill>
                  <a:srgbClr val="000000"/>
                </a:solidFill>
              </a:rPr>
              <a:t> km</a:t>
            </a:r>
          </a:p>
          <a:p>
            <a:pPr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de-DE" altLang="de-DE" sz="1500" dirty="0" err="1">
                <a:solidFill>
                  <a:srgbClr val="000000"/>
                </a:solidFill>
              </a:rPr>
              <a:t>v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ertical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levels</a:t>
            </a:r>
            <a:r>
              <a:rPr lang="de-DE" altLang="de-DE" sz="1500" dirty="0" smtClean="0">
                <a:solidFill>
                  <a:srgbClr val="000000"/>
                </a:solidFill>
              </a:rPr>
              <a:t>: 90</a:t>
            </a:r>
          </a:p>
          <a:p>
            <a:pPr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de-DE" altLang="de-DE" sz="1500" dirty="0" err="1" smtClean="0">
                <a:solidFill>
                  <a:srgbClr val="000000"/>
                </a:solidFill>
              </a:rPr>
              <a:t>grid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area</a:t>
            </a:r>
            <a:r>
              <a:rPr lang="de-DE" altLang="de-DE" sz="1500" dirty="0" smtClean="0">
                <a:solidFill>
                  <a:srgbClr val="000000"/>
                </a:solidFill>
              </a:rPr>
              <a:t>: 1638 km</a:t>
            </a:r>
            <a:r>
              <a:rPr lang="de-DE" altLang="de-DE" sz="1500" baseline="30000" dirty="0" smtClean="0">
                <a:solidFill>
                  <a:srgbClr val="000000"/>
                </a:solidFill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600" dirty="0">
                <a:solidFill>
                  <a:srgbClr val="3333B3"/>
                </a:solidFill>
                <a:cs typeface="Arial" panose="020B0604020202020204" pitchFamily="34" charset="0"/>
              </a:rPr>
              <a:t>Ensemble DA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40 member 40km LETKF.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Horizontal localization radius 300km.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Relaxation to prior perturbations ( 0.75).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Adaptive inflation (0.9 - 1.5).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SST </a:t>
            </a:r>
            <a:r>
              <a:rPr 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perturbations S</a:t>
            </a:r>
            <a:r>
              <a:rPr lang="de-DE" sz="14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oil</a:t>
            </a:r>
            <a:r>
              <a:rPr lang="de-DE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moisture</a:t>
            </a:r>
            <a:r>
              <a:rPr 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perturbations</a:t>
            </a:r>
            <a:r>
              <a:rPr 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(experimental)</a:t>
            </a:r>
            <a:endParaRPr 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de-DE" altLang="de-DE" sz="1500" dirty="0" smtClean="0">
              <a:solidFill>
                <a:srgbClr val="000000"/>
              </a:solidFill>
            </a:endParaRPr>
          </a:p>
        </p:txBody>
      </p:sp>
      <p:sp>
        <p:nvSpPr>
          <p:cNvPr id="117768" name="Rectangle 7"/>
          <p:cNvSpPr>
            <a:spLocks noChangeArrowheads="1"/>
          </p:cNvSpPr>
          <p:nvPr/>
        </p:nvSpPr>
        <p:spPr bwMode="auto">
          <a:xfrm>
            <a:off x="5903913" y="1052513"/>
            <a:ext cx="3276600" cy="271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</a:rPr>
              <a:t>COSMO-DE-EPS; </a:t>
            </a:r>
            <a:r>
              <a:rPr lang="de-DE" altLang="de-DE" b="1" dirty="0" smtClean="0">
                <a:solidFill>
                  <a:srgbClr val="FF0000"/>
                </a:solidFill>
              </a:rPr>
              <a:t>M20</a:t>
            </a:r>
            <a:endParaRPr lang="de-DE" altLang="de-DE" b="1" dirty="0">
              <a:solidFill>
                <a:srgbClr val="0070C0"/>
              </a:solidFill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>
                <a:solidFill>
                  <a:srgbClr val="000000"/>
                </a:solidFill>
              </a:rPr>
              <a:t>g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rid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size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r>
              <a:rPr lang="de-DE" altLang="de-DE" sz="1500" dirty="0">
                <a:solidFill>
                  <a:srgbClr val="FF0000"/>
                </a:solidFill>
              </a:rPr>
              <a:t>2.8</a:t>
            </a:r>
            <a:r>
              <a:rPr lang="de-DE" altLang="de-DE" sz="1500" dirty="0">
                <a:solidFill>
                  <a:srgbClr val="000000"/>
                </a:solidFill>
              </a:rPr>
              <a:t> 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>
                <a:solidFill>
                  <a:srgbClr val="000000"/>
                </a:solidFill>
              </a:rPr>
              <a:t>km</a:t>
            </a: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>
                <a:solidFill>
                  <a:srgbClr val="000000"/>
                </a:solidFill>
              </a:rPr>
              <a:t>v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ertical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levels</a:t>
            </a:r>
            <a:r>
              <a:rPr lang="de-DE" altLang="de-DE" sz="1500" dirty="0" smtClean="0">
                <a:solidFill>
                  <a:srgbClr val="000000"/>
                </a:solidFill>
              </a:rPr>
              <a:t>: 50</a:t>
            </a:r>
            <a:endParaRPr lang="de-DE" altLang="de-DE" sz="15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smtClean="0">
                <a:solidFill>
                  <a:srgbClr val="000000"/>
                </a:solidFill>
              </a:rPr>
              <a:t>Forecasts: 3-hourly</a:t>
            </a:r>
            <a:endParaRPr lang="de-DE" altLang="de-DE" sz="15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grid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area</a:t>
            </a:r>
            <a:r>
              <a:rPr lang="de-DE" altLang="de-DE" sz="1500" dirty="0" smtClean="0">
                <a:solidFill>
                  <a:srgbClr val="000000"/>
                </a:solidFill>
              </a:rPr>
              <a:t>: 8 km</a:t>
            </a:r>
            <a:r>
              <a:rPr lang="de-DE" altLang="de-DE" sz="1500" baseline="30000" dirty="0" smtClean="0">
                <a:solidFill>
                  <a:srgbClr val="000000"/>
                </a:solidFill>
              </a:rPr>
              <a:t>2</a:t>
            </a: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de-DE" altLang="de-DE" sz="800" baseline="300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de-DE" altLang="de-DE" sz="1600" b="1" dirty="0" smtClean="0">
                <a:solidFill>
                  <a:srgbClr val="0070C0"/>
                </a:solidFill>
              </a:rPr>
              <a:t>Ensemble DA</a:t>
            </a: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de-DE" altLang="de-DE" sz="1200" b="1" dirty="0" smtClean="0">
                <a:solidFill>
                  <a:srgbClr val="000000"/>
                </a:solidFill>
              </a:rPr>
              <a:t>40 </a:t>
            </a:r>
            <a:r>
              <a:rPr lang="de-DE" altLang="de-DE" sz="1200" b="1" dirty="0" err="1" smtClean="0">
                <a:solidFill>
                  <a:srgbClr val="000000"/>
                </a:solidFill>
              </a:rPr>
              <a:t>member</a:t>
            </a:r>
            <a:r>
              <a:rPr lang="de-DE" altLang="de-DE" sz="1200" b="1" dirty="0" smtClean="0">
                <a:solidFill>
                  <a:srgbClr val="000000"/>
                </a:solidFill>
              </a:rPr>
              <a:t> 2.8 km LETKF</a:t>
            </a: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de-DE" altLang="de-DE" sz="1200" b="1" dirty="0" smtClean="0">
                <a:solidFill>
                  <a:srgbClr val="000000"/>
                </a:solidFill>
              </a:rPr>
              <a:t>SST </a:t>
            </a:r>
            <a:r>
              <a:rPr lang="de-DE" altLang="de-DE" sz="1200" b="1" dirty="0" err="1" smtClean="0">
                <a:solidFill>
                  <a:srgbClr val="000000"/>
                </a:solidFill>
              </a:rPr>
              <a:t>pertubations</a:t>
            </a:r>
            <a:endParaRPr lang="de-DE" altLang="de-DE" sz="1200" b="1" dirty="0" smtClean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de-DE" altLang="de-DE" sz="1200" b="1" dirty="0" err="1" smtClean="0">
                <a:solidFill>
                  <a:srgbClr val="000000"/>
                </a:solidFill>
              </a:rPr>
              <a:t>Soil</a:t>
            </a:r>
            <a:r>
              <a:rPr lang="de-DE" altLang="de-DE" sz="12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1200" b="1" dirty="0" err="1" smtClean="0">
                <a:solidFill>
                  <a:srgbClr val="000000"/>
                </a:solidFill>
              </a:rPr>
              <a:t>moisture</a:t>
            </a:r>
            <a:r>
              <a:rPr lang="de-DE" altLang="de-DE" sz="12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1200" b="1" dirty="0" err="1" smtClean="0">
                <a:solidFill>
                  <a:srgbClr val="000000"/>
                </a:solidFill>
              </a:rPr>
              <a:t>pertubations</a:t>
            </a:r>
            <a:endParaRPr lang="de-DE" altLang="de-DE" sz="1200" b="1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 sz="1500" dirty="0">
              <a:solidFill>
                <a:srgbClr val="000000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57463" y="1066800"/>
            <a:ext cx="3527425" cy="146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</a:rPr>
              <a:t>ICON-EU</a:t>
            </a:r>
            <a:r>
              <a:rPr lang="de-DE" altLang="de-DE" dirty="0">
                <a:solidFill>
                  <a:srgbClr val="FF0000"/>
                </a:solidFill>
              </a:rPr>
              <a:t> </a:t>
            </a:r>
            <a:r>
              <a:rPr lang="de-DE" altLang="de-DE" b="1" dirty="0" smtClean="0">
                <a:solidFill>
                  <a:srgbClr val="00FFFF"/>
                </a:solidFill>
              </a:rPr>
              <a:t>Nest </a:t>
            </a:r>
            <a:r>
              <a:rPr lang="de-DE" altLang="de-DE" b="1" dirty="0" err="1" smtClean="0">
                <a:solidFill>
                  <a:srgbClr val="00FFFF"/>
                </a:solidFill>
              </a:rPr>
              <a:t>over</a:t>
            </a:r>
            <a:r>
              <a:rPr lang="de-DE" altLang="de-DE" b="1" dirty="0" smtClean="0">
                <a:solidFill>
                  <a:srgbClr val="00FFFF"/>
                </a:solidFill>
              </a:rPr>
              <a:t> Europe</a:t>
            </a:r>
            <a:endParaRPr lang="de-DE" altLang="de-DE" sz="1600" b="1" dirty="0">
              <a:solidFill>
                <a:srgbClr val="00FFFF"/>
              </a:solidFill>
              <a:latin typeface="Times New Roman" pitchFamily="18" charset="0"/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>
                <a:solidFill>
                  <a:srgbClr val="000000"/>
                </a:solidFill>
              </a:rPr>
              <a:t>g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rid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size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r>
              <a:rPr lang="de-DE" altLang="de-DE" sz="1500" dirty="0">
                <a:solidFill>
                  <a:srgbClr val="FF3300"/>
                </a:solidFill>
              </a:rPr>
              <a:t>20</a:t>
            </a:r>
            <a:r>
              <a:rPr lang="de-DE" altLang="de-DE" sz="1500" dirty="0">
                <a:solidFill>
                  <a:srgbClr val="000000"/>
                </a:solidFill>
              </a:rPr>
              <a:t> km</a:t>
            </a: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>
                <a:solidFill>
                  <a:srgbClr val="000000"/>
                </a:solidFill>
              </a:rPr>
              <a:t>v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ertical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levels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r>
              <a:rPr lang="de-DE" altLang="de-DE" sz="1500" dirty="0">
                <a:solidFill>
                  <a:srgbClr val="000000"/>
                </a:solidFill>
              </a:rPr>
              <a:t>60</a:t>
            </a: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 smtClean="0">
                <a:solidFill>
                  <a:srgbClr val="000000"/>
                </a:solidFill>
              </a:rPr>
              <a:t>forecasts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endParaRPr lang="de-DE" altLang="de-DE" sz="15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 smtClean="0">
                <a:solidFill>
                  <a:srgbClr val="000000"/>
                </a:solidFill>
              </a:rPr>
              <a:t>grid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area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r>
              <a:rPr lang="de-DE" altLang="de-DE" sz="1500" dirty="0">
                <a:solidFill>
                  <a:srgbClr val="000000"/>
                </a:solidFill>
              </a:rPr>
              <a:t>407 km</a:t>
            </a:r>
            <a:r>
              <a:rPr lang="de-DE" altLang="de-DE" sz="1500" baseline="30000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6300788" y="3429000"/>
            <a:ext cx="2635250" cy="2889250"/>
            <a:chOff x="6300788" y="3429000"/>
            <a:chExt cx="2635250" cy="2889250"/>
          </a:xfrm>
        </p:grpSpPr>
        <p:pic>
          <p:nvPicPr>
            <p:cNvPr id="18441" name="Picture 11" descr="M:\mbaldauf\Work\Projekte\COSMO-Modell\COSMO-DE\C-DE_65-Schichten\COSMO-DE-Gebiet_Planung201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7" t="18005" r="557" b="6279"/>
            <a:stretch>
              <a:fillRect/>
            </a:stretch>
          </p:blipFill>
          <p:spPr bwMode="auto">
            <a:xfrm>
              <a:off x="6300788" y="3429000"/>
              <a:ext cx="2635250" cy="288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" name="Rechteck 1"/>
            <p:cNvSpPr>
              <a:spLocks noChangeArrowheads="1"/>
            </p:cNvSpPr>
            <p:nvPr/>
          </p:nvSpPr>
          <p:spPr bwMode="auto">
            <a:xfrm>
              <a:off x="6804025" y="3860800"/>
              <a:ext cx="1655763" cy="2160588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</p:grpSp>
      <p:pic>
        <p:nvPicPr>
          <p:cNvPr id="1843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565525"/>
            <a:ext cx="5373688" cy="275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" y="6619875"/>
            <a:ext cx="72913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8578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539750" y="6581775"/>
            <a:ext cx="7632650" cy="231601"/>
          </a:xfrm>
          <a:noFill/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altLang="en-US" sz="1000" dirty="0"/>
              <a:t> </a:t>
            </a:r>
            <a:r>
              <a:rPr lang="de-DE" altLang="en-US" sz="1000" dirty="0" smtClean="0"/>
              <a:t>GODEX </a:t>
            </a:r>
            <a:r>
              <a:rPr lang="de-DE" altLang="en-US" sz="1000" dirty="0"/>
              <a:t>Meeting </a:t>
            </a:r>
            <a:r>
              <a:rPr lang="de-DE" altLang="en-US" sz="1000" dirty="0" smtClean="0"/>
              <a:t>		</a:t>
            </a:r>
            <a:r>
              <a:rPr lang="de-DE" altLang="en-US" sz="1000" b="1" dirty="0">
                <a:solidFill>
                  <a:srgbClr val="000000"/>
                </a:solidFill>
              </a:rPr>
              <a:t>	</a:t>
            </a:r>
            <a:r>
              <a:rPr lang="de-DE" altLang="en-US" sz="1000" b="1" dirty="0" smtClean="0">
                <a:solidFill>
                  <a:srgbClr val="000000"/>
                </a:solidFill>
              </a:rPr>
              <a:t>Alexander Cress		</a:t>
            </a:r>
            <a:r>
              <a:rPr lang="de-DE" altLang="en-US" sz="1000" dirty="0" err="1" smtClean="0">
                <a:solidFill>
                  <a:srgbClr val="000000"/>
                </a:solidFill>
              </a:rPr>
              <a:t>Lannion</a:t>
            </a:r>
            <a:r>
              <a:rPr lang="de-DE" altLang="en-US" sz="1000" dirty="0" smtClean="0">
                <a:solidFill>
                  <a:srgbClr val="000000"/>
                </a:solidFill>
              </a:rPr>
              <a:t> 2017</a:t>
            </a:r>
            <a:endParaRPr lang="en-US" altLang="en-US" sz="1000" dirty="0">
              <a:solidFill>
                <a:srgbClr val="000000"/>
              </a:solidFill>
            </a:endParaRPr>
          </a:p>
          <a:p>
            <a:pPr algn="l" eaLnBrk="1" hangingPunct="1"/>
            <a:endParaRPr lang="en-US" altLang="en-US" sz="1000" b="1" dirty="0">
              <a:solidFill>
                <a:srgbClr val="000000"/>
              </a:solidFill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39725" y="1474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519113" y="495300"/>
            <a:ext cx="184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de-DE" altLang="en-US" sz="2400" b="1">
              <a:solidFill>
                <a:srgbClr val="2D4B9B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128310"/>
              </p:ext>
            </p:extLst>
          </p:nvPr>
        </p:nvGraphicFramePr>
        <p:xfrm>
          <a:off x="703263" y="1196752"/>
          <a:ext cx="7560840" cy="5310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210"/>
                <a:gridCol w="1890210"/>
                <a:gridCol w="1890210"/>
                <a:gridCol w="1890210"/>
              </a:tblGrid>
              <a:tr h="370626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Obs.System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Satellite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Channels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Remarks</a:t>
                      </a:r>
                      <a:endParaRPr lang="en-US" dirty="0"/>
                    </a:p>
                  </a:txBody>
                  <a:tcPr/>
                </a:tc>
              </a:tr>
              <a:tr h="719490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AMSU/A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NOAA</a:t>
                      </a:r>
                      <a:r>
                        <a:rPr lang="de-DE" sz="1200" b="1" baseline="0" dirty="0" smtClean="0"/>
                        <a:t> 15 NOAA 18 NOAA</a:t>
                      </a:r>
                      <a:r>
                        <a:rPr lang="en-US" sz="1200" b="1" baseline="0" dirty="0" smtClean="0"/>
                        <a:t> 19</a:t>
                      </a:r>
                    </a:p>
                    <a:p>
                      <a:r>
                        <a:rPr lang="de-DE" sz="1200" b="1" baseline="0" dirty="0" smtClean="0"/>
                        <a:t>METOP-A/B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5-14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RTTOV10 </a:t>
                      </a:r>
                      <a:r>
                        <a:rPr lang="de-DE" sz="1200" b="1" dirty="0" err="1" smtClean="0"/>
                        <a:t>over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sea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and</a:t>
                      </a:r>
                      <a:r>
                        <a:rPr lang="de-DE" sz="1200" b="1" baseline="0" dirty="0" smtClean="0"/>
                        <a:t> high </a:t>
                      </a:r>
                      <a:r>
                        <a:rPr lang="de-DE" sz="1200" b="1" baseline="0" dirty="0" err="1" smtClean="0"/>
                        <a:t>peaking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channels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over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clouds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and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land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AMSU/B MHS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NOAA 19 METOP-A/B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3-5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Only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over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sea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ATMS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NPP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6-15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Over </a:t>
                      </a:r>
                      <a:r>
                        <a:rPr lang="de-DE" sz="1200" b="1" dirty="0" err="1" smtClean="0"/>
                        <a:t>sea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and</a:t>
                      </a:r>
                      <a:r>
                        <a:rPr lang="de-DE" sz="1200" b="1" dirty="0" smtClean="0"/>
                        <a:t> high </a:t>
                      </a:r>
                      <a:r>
                        <a:rPr lang="de-DE" sz="1200" b="1" dirty="0" err="1" smtClean="0"/>
                        <a:t>peaking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channels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over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clouds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and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land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SSIM/S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F-16, F-17, F18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4 </a:t>
                      </a:r>
                      <a:r>
                        <a:rPr lang="de-DE" sz="1200" b="1" dirty="0" err="1" smtClean="0"/>
                        <a:t>channels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Monitoring, </a:t>
                      </a:r>
                      <a:r>
                        <a:rPr lang="de-DE" sz="1200" b="1" dirty="0" err="1" smtClean="0"/>
                        <a:t>first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experimets</a:t>
                      </a:r>
                      <a:r>
                        <a:rPr lang="de-DE" sz="1200" b="1" dirty="0" smtClean="0"/>
                        <a:t> end</a:t>
                      </a:r>
                      <a:r>
                        <a:rPr lang="de-DE" sz="1200" b="1" baseline="0" dirty="0" smtClean="0"/>
                        <a:t> 2017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AMSR-2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GCOM-W1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4 </a:t>
                      </a:r>
                      <a:r>
                        <a:rPr lang="de-DE" sz="1200" b="1" dirty="0" err="1" smtClean="0"/>
                        <a:t>channels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Monitoring,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first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experimets</a:t>
                      </a:r>
                      <a:r>
                        <a:rPr lang="de-DE" sz="1200" b="1" baseline="0" dirty="0" smtClean="0"/>
                        <a:t> end 2017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GMI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GPM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4 </a:t>
                      </a:r>
                      <a:r>
                        <a:rPr lang="de-DE" sz="1200" b="1" dirty="0" err="1" smtClean="0"/>
                        <a:t>channels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Monitoring, </a:t>
                      </a:r>
                      <a:r>
                        <a:rPr lang="de-DE" sz="1200" b="1" dirty="0" err="1" smtClean="0"/>
                        <a:t>first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experiments</a:t>
                      </a:r>
                      <a:r>
                        <a:rPr lang="de-DE" sz="1200" b="1" dirty="0" smtClean="0"/>
                        <a:t> end 2017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SAPHIR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Megha-Tropiques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Monitoring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IASI</a:t>
                      </a:r>
                      <a:r>
                        <a:rPr lang="de-DE" sz="1200" b="1" baseline="0" dirty="0" smtClean="0"/>
                        <a:t>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METOP-A/B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~50 </a:t>
                      </a:r>
                      <a:r>
                        <a:rPr lang="de-DE" sz="1200" b="1" dirty="0" err="1" smtClean="0"/>
                        <a:t>infrared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channels</a:t>
                      </a:r>
                      <a:endParaRPr lang="de-DE" sz="1200" b="1" dirty="0" smtClean="0"/>
                    </a:p>
                    <a:p>
                      <a:r>
                        <a:rPr lang="de-DE" sz="1200" b="1" dirty="0" smtClean="0"/>
                        <a:t>16 </a:t>
                      </a:r>
                      <a:r>
                        <a:rPr lang="de-DE" sz="1200" b="1" dirty="0" err="1" smtClean="0"/>
                        <a:t>humidity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channesl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/>
                        <a:t>over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sea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and</a:t>
                      </a:r>
                      <a:r>
                        <a:rPr lang="de-DE" sz="1200" b="1" dirty="0" smtClean="0"/>
                        <a:t> high </a:t>
                      </a:r>
                      <a:r>
                        <a:rPr lang="de-DE" sz="1200" b="1" dirty="0" err="1" smtClean="0"/>
                        <a:t>peaking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channels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over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clouds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and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land</a:t>
                      </a:r>
                      <a:endParaRPr lang="en-US" sz="1200" b="1" dirty="0" smtClean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Cris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NPP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~50 </a:t>
                      </a:r>
                      <a:r>
                        <a:rPr lang="de-DE" sz="1200" b="1" dirty="0" err="1" smtClean="0"/>
                        <a:t>channels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/>
                        <a:t>Monitoring and </a:t>
                      </a:r>
                      <a:r>
                        <a:rPr lang="de-DE" sz="1200" b="1" dirty="0" err="1" smtClean="0"/>
                        <a:t>first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assimilation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experi</a:t>
                      </a:r>
                      <a:r>
                        <a:rPr lang="de-DE" sz="1200" b="1" dirty="0" smtClean="0"/>
                        <a:t>.</a:t>
                      </a:r>
                      <a:endParaRPr lang="en-US" sz="1200" b="1" dirty="0" smtClean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MWTS-2/MWHS-2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FY-3C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/>
                        <a:t>Monitoring</a:t>
                      </a:r>
                      <a:endParaRPr lang="en-US" sz="12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03367" y="240080"/>
            <a:ext cx="4583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err="1" smtClean="0">
                <a:solidFill>
                  <a:schemeClr val="accent1"/>
                </a:solidFill>
              </a:rPr>
              <a:t>Satellite</a:t>
            </a:r>
            <a:r>
              <a:rPr lang="de-DE" sz="2000" b="1" dirty="0" smtClean="0">
                <a:solidFill>
                  <a:schemeClr val="accent1"/>
                </a:solidFill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</a:rPr>
              <a:t>data</a:t>
            </a:r>
            <a:r>
              <a:rPr lang="de-DE" sz="2000" b="1" dirty="0" smtClean="0">
                <a:solidFill>
                  <a:schemeClr val="accent1"/>
                </a:solidFill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</a:rPr>
              <a:t>usage</a:t>
            </a:r>
            <a:endParaRPr lang="de-DE" sz="2000" b="1" dirty="0" smtClean="0">
              <a:solidFill>
                <a:schemeClr val="accent1"/>
              </a:solidFill>
            </a:endParaRPr>
          </a:p>
          <a:p>
            <a:pPr algn="ctr"/>
            <a:r>
              <a:rPr lang="de-DE" sz="2000" b="1" dirty="0" err="1" smtClean="0">
                <a:solidFill>
                  <a:schemeClr val="accent1"/>
                </a:solidFill>
              </a:rPr>
              <a:t>Microwave</a:t>
            </a:r>
            <a:r>
              <a:rPr lang="de-DE" sz="2000" b="1" dirty="0" smtClean="0">
                <a:solidFill>
                  <a:schemeClr val="accent1"/>
                </a:solidFill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</a:rPr>
              <a:t>and</a:t>
            </a:r>
            <a:r>
              <a:rPr lang="de-DE" sz="2000" b="1" dirty="0" smtClean="0">
                <a:solidFill>
                  <a:schemeClr val="accent1"/>
                </a:solidFill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</a:rPr>
              <a:t>infrared</a:t>
            </a:r>
            <a:r>
              <a:rPr lang="de-DE" sz="2000" b="1" dirty="0" smtClean="0">
                <a:solidFill>
                  <a:schemeClr val="accent1"/>
                </a:solidFill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</a:rPr>
              <a:t>instruments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8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539750" y="6581775"/>
            <a:ext cx="7560642" cy="231601"/>
          </a:xfrm>
          <a:noFill/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altLang="en-US" sz="1000" dirty="0">
                <a:solidFill>
                  <a:srgbClr val="000000"/>
                </a:solidFill>
              </a:rPr>
              <a:t> </a:t>
            </a:r>
            <a:r>
              <a:rPr lang="de-DE" altLang="en-US" sz="1000" dirty="0" smtClean="0">
                <a:solidFill>
                  <a:srgbClr val="000000"/>
                </a:solidFill>
              </a:rPr>
              <a:t>GODEX Meeting 		 </a:t>
            </a:r>
            <a:r>
              <a:rPr lang="de-DE" altLang="en-US" sz="1000" b="1" dirty="0">
                <a:solidFill>
                  <a:srgbClr val="000000"/>
                </a:solidFill>
              </a:rPr>
              <a:t>	Alexander </a:t>
            </a:r>
            <a:r>
              <a:rPr lang="de-DE" altLang="en-US" sz="1000" b="1" dirty="0" smtClean="0">
                <a:solidFill>
                  <a:srgbClr val="000000"/>
                </a:solidFill>
              </a:rPr>
              <a:t>Cress		</a:t>
            </a:r>
            <a:r>
              <a:rPr lang="de-DE" altLang="en-US" sz="1000" dirty="0" err="1" smtClean="0">
                <a:solidFill>
                  <a:srgbClr val="000000"/>
                </a:solidFill>
              </a:rPr>
              <a:t>Lannion</a:t>
            </a:r>
            <a:r>
              <a:rPr lang="de-DE" altLang="en-US" sz="1000" dirty="0" smtClean="0">
                <a:solidFill>
                  <a:srgbClr val="000000"/>
                </a:solidFill>
              </a:rPr>
              <a:t> 2017</a:t>
            </a:r>
            <a:r>
              <a:rPr lang="de-DE" altLang="en-US" sz="1000" b="1" dirty="0" smtClean="0">
                <a:solidFill>
                  <a:srgbClr val="000000"/>
                </a:solidFill>
              </a:rPr>
              <a:t>			</a:t>
            </a:r>
            <a:endParaRPr lang="en-US" altLang="en-US" sz="1000" b="1" dirty="0">
              <a:solidFill>
                <a:srgbClr val="000000"/>
              </a:solidFill>
            </a:endParaRPr>
          </a:p>
          <a:p>
            <a:pPr algn="l" eaLnBrk="1" hangingPunct="1"/>
            <a:endParaRPr lang="en-US" altLang="en-US" sz="1000" b="1" dirty="0">
              <a:solidFill>
                <a:srgbClr val="000000"/>
              </a:solidFill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39725" y="1474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519113" y="495300"/>
            <a:ext cx="184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de-DE" altLang="en-US" sz="2400" b="1">
              <a:solidFill>
                <a:srgbClr val="2D4B9B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228216"/>
              </p:ext>
            </p:extLst>
          </p:nvPr>
        </p:nvGraphicFramePr>
        <p:xfrm>
          <a:off x="703263" y="1988840"/>
          <a:ext cx="7560840" cy="3563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210"/>
                <a:gridCol w="1890210"/>
                <a:gridCol w="1890210"/>
                <a:gridCol w="1890210"/>
              </a:tblGrid>
              <a:tr h="370626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Obs.System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Satellite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Channels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Remarks</a:t>
                      </a:r>
                      <a:endParaRPr lang="en-US" dirty="0"/>
                    </a:p>
                  </a:txBody>
                  <a:tcPr/>
                </a:tc>
              </a:tr>
              <a:tr h="719490"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Radioccultation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baseline="0" dirty="0" err="1" smtClean="0"/>
                        <a:t>Cosmic</a:t>
                      </a:r>
                      <a:r>
                        <a:rPr lang="de-DE" sz="1200" b="1" baseline="0" dirty="0" smtClean="0"/>
                        <a:t>, Grace, Gras, </a:t>
                      </a:r>
                      <a:r>
                        <a:rPr lang="de-DE" sz="1200" b="1" baseline="0" dirty="0" err="1" smtClean="0"/>
                        <a:t>TerraSar</a:t>
                      </a:r>
                      <a:r>
                        <a:rPr lang="de-DE" sz="1200" b="1" baseline="0" dirty="0" smtClean="0"/>
                        <a:t>, Tandem-X</a:t>
                      </a:r>
                      <a:endParaRPr lang="en-US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Upper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troposhere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and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stratosphere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Observation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operator</a:t>
                      </a:r>
                      <a:r>
                        <a:rPr lang="de-DE" sz="1200" b="1" baseline="0" dirty="0" smtClean="0"/>
                        <a:t>; </a:t>
                      </a:r>
                      <a:r>
                        <a:rPr lang="de-DE" sz="1200" b="1" baseline="0" dirty="0" err="1" smtClean="0"/>
                        <a:t>own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development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AMV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NOAA13/15,</a:t>
                      </a:r>
                      <a:r>
                        <a:rPr lang="de-DE" sz="1200" b="1" baseline="0" dirty="0" smtClean="0"/>
                        <a:t> Meteosat 8/10, MTSAT-2, MODIS,</a:t>
                      </a:r>
                    </a:p>
                    <a:p>
                      <a:r>
                        <a:rPr lang="de-DE" sz="1200" b="1" baseline="0" dirty="0" smtClean="0"/>
                        <a:t>NOAA </a:t>
                      </a:r>
                      <a:r>
                        <a:rPr lang="de-DE" sz="1200" b="1" baseline="0" dirty="0" err="1" smtClean="0"/>
                        <a:t>series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and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Metop</a:t>
                      </a:r>
                      <a:r>
                        <a:rPr lang="en-US" sz="1200" b="1" baseline="0" dirty="0" smtClean="0"/>
                        <a:t>, NPP/VIIRS, Himawari-8, Insat-3</a:t>
                      </a:r>
                    </a:p>
                    <a:p>
                      <a:r>
                        <a:rPr lang="de-DE" sz="1200" b="1" baseline="0" dirty="0" smtClean="0"/>
                        <a:t>FY-2G, COMs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Infrared, </a:t>
                      </a:r>
                      <a:r>
                        <a:rPr lang="de-DE" sz="1200" b="1" dirty="0" err="1" smtClean="0"/>
                        <a:t>visible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and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wv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 Over </a:t>
                      </a:r>
                      <a:r>
                        <a:rPr lang="de-DE" sz="1200" b="1" dirty="0" err="1" smtClean="0"/>
                        <a:t>sea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and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partly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over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land</a:t>
                      </a:r>
                      <a:r>
                        <a:rPr lang="de-DE" sz="1200" b="1" dirty="0" smtClean="0"/>
                        <a:t>.</a:t>
                      </a:r>
                      <a:r>
                        <a:rPr lang="de-DE" sz="1200" b="1" baseline="0" dirty="0" smtClean="0"/>
                        <a:t> Qi </a:t>
                      </a:r>
                      <a:r>
                        <a:rPr lang="de-DE" sz="1200" b="1" baseline="0" dirty="0" err="1" smtClean="0"/>
                        <a:t>threshold</a:t>
                      </a:r>
                      <a:endParaRPr lang="de-DE" sz="1200" b="1" baseline="0" dirty="0" smtClean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Scatterometer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ASCAT</a:t>
                      </a:r>
                      <a:r>
                        <a:rPr lang="de-DE" sz="1200" b="1" baseline="0" dirty="0" smtClean="0"/>
                        <a:t> on </a:t>
                      </a:r>
                      <a:r>
                        <a:rPr lang="de-DE" sz="1200" b="1" baseline="0" dirty="0" err="1" smtClean="0"/>
                        <a:t>Metop</a:t>
                      </a:r>
                      <a:r>
                        <a:rPr lang="de-DE" sz="1200" b="1" baseline="0" dirty="0" smtClean="0"/>
                        <a:t>-A/B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Sea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only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Altimetry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Jason-2, Jason-3, </a:t>
                      </a:r>
                      <a:r>
                        <a:rPr lang="de-DE" sz="1200" b="1" dirty="0" err="1" smtClean="0"/>
                        <a:t>Saral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Wind </a:t>
                      </a:r>
                      <a:r>
                        <a:rPr lang="de-DE" sz="1200" b="1" dirty="0" err="1" smtClean="0"/>
                        <a:t>speed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Over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sea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used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since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beginning</a:t>
                      </a:r>
                      <a:r>
                        <a:rPr lang="de-DE" sz="1200" b="1" baseline="0" dirty="0" smtClean="0"/>
                        <a:t> of 2017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Geostationary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radiances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Meteosat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Seviri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All-</a:t>
                      </a:r>
                      <a:r>
                        <a:rPr lang="de-DE" sz="1200" b="1" dirty="0" err="1" smtClean="0"/>
                        <a:t>sky</a:t>
                      </a:r>
                      <a:r>
                        <a:rPr lang="de-DE" sz="1200" b="1" dirty="0" smtClean="0"/>
                        <a:t> WV </a:t>
                      </a:r>
                      <a:r>
                        <a:rPr lang="de-DE" sz="1200" b="1" dirty="0" err="1" smtClean="0"/>
                        <a:t>channels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First </a:t>
                      </a:r>
                      <a:r>
                        <a:rPr lang="de-DE" sz="1200" b="1" dirty="0" err="1" smtClean="0"/>
                        <a:t>experiments</a:t>
                      </a:r>
                      <a:r>
                        <a:rPr lang="de-DE" sz="1200" b="1" baseline="0" dirty="0" smtClean="0"/>
                        <a:t> in regional </a:t>
                      </a:r>
                      <a:r>
                        <a:rPr lang="de-DE" sz="1200" b="1" baseline="0" dirty="0" err="1" smtClean="0"/>
                        <a:t>model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03367" y="240080"/>
            <a:ext cx="4583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err="1">
                <a:solidFill>
                  <a:srgbClr val="2D4B9B"/>
                </a:solidFill>
              </a:rPr>
              <a:t>Satellite</a:t>
            </a:r>
            <a:r>
              <a:rPr lang="de-DE" sz="2000" b="1" dirty="0">
                <a:solidFill>
                  <a:srgbClr val="2D4B9B"/>
                </a:solidFill>
              </a:rPr>
              <a:t> </a:t>
            </a:r>
            <a:r>
              <a:rPr lang="de-DE" sz="2000" b="1" dirty="0" err="1">
                <a:solidFill>
                  <a:srgbClr val="2D4B9B"/>
                </a:solidFill>
              </a:rPr>
              <a:t>data</a:t>
            </a:r>
            <a:r>
              <a:rPr lang="de-DE" sz="2000" b="1" dirty="0">
                <a:solidFill>
                  <a:srgbClr val="2D4B9B"/>
                </a:solidFill>
              </a:rPr>
              <a:t> </a:t>
            </a:r>
            <a:r>
              <a:rPr lang="de-DE" sz="2000" b="1" dirty="0" err="1">
                <a:solidFill>
                  <a:srgbClr val="2D4B9B"/>
                </a:solidFill>
              </a:rPr>
              <a:t>usage</a:t>
            </a:r>
            <a:endParaRPr lang="de-DE" sz="2000" b="1" dirty="0">
              <a:solidFill>
                <a:srgbClr val="2D4B9B"/>
              </a:solidFill>
            </a:endParaRPr>
          </a:p>
          <a:p>
            <a:pPr algn="ctr"/>
            <a:r>
              <a:rPr lang="de-DE" sz="2000" b="1" dirty="0" err="1">
                <a:solidFill>
                  <a:srgbClr val="2D4B9B"/>
                </a:solidFill>
              </a:rPr>
              <a:t>Microwave</a:t>
            </a:r>
            <a:r>
              <a:rPr lang="de-DE" sz="2000" b="1" dirty="0">
                <a:solidFill>
                  <a:srgbClr val="2D4B9B"/>
                </a:solidFill>
              </a:rPr>
              <a:t> </a:t>
            </a:r>
            <a:r>
              <a:rPr lang="de-DE" sz="2000" b="1" dirty="0" err="1">
                <a:solidFill>
                  <a:srgbClr val="2D4B9B"/>
                </a:solidFill>
              </a:rPr>
              <a:t>and</a:t>
            </a:r>
            <a:r>
              <a:rPr lang="de-DE" sz="2000" b="1" dirty="0">
                <a:solidFill>
                  <a:srgbClr val="2D4B9B"/>
                </a:solidFill>
              </a:rPr>
              <a:t> </a:t>
            </a:r>
            <a:r>
              <a:rPr lang="de-DE" sz="2000" b="1" dirty="0" err="1">
                <a:solidFill>
                  <a:srgbClr val="2D4B9B"/>
                </a:solidFill>
              </a:rPr>
              <a:t>infrared</a:t>
            </a:r>
            <a:r>
              <a:rPr lang="de-DE" sz="2000" b="1" dirty="0">
                <a:solidFill>
                  <a:srgbClr val="2D4B9B"/>
                </a:solidFill>
              </a:rPr>
              <a:t> </a:t>
            </a:r>
            <a:r>
              <a:rPr lang="de-DE" sz="2000" b="1" dirty="0" err="1">
                <a:solidFill>
                  <a:srgbClr val="2D4B9B"/>
                </a:solidFill>
              </a:rPr>
              <a:t>instruments</a:t>
            </a:r>
            <a:endParaRPr lang="en-US" sz="2000" b="1" dirty="0">
              <a:solidFill>
                <a:srgbClr val="2D4B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268413"/>
            <a:ext cx="8424862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de-DE" altLang="en-US" sz="1600" b="1">
              <a:solidFill>
                <a:schemeClr val="accent2"/>
              </a:solidFill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72722" y="332656"/>
            <a:ext cx="47981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2000" b="1" dirty="0">
                <a:solidFill>
                  <a:schemeClr val="accent1"/>
                </a:solidFill>
              </a:rPr>
              <a:t>New </a:t>
            </a:r>
            <a:r>
              <a:rPr lang="de-DE" altLang="en-US" sz="2000" b="1" dirty="0" err="1">
                <a:solidFill>
                  <a:schemeClr val="accent1"/>
                </a:solidFill>
              </a:rPr>
              <a:t>developments</a:t>
            </a:r>
            <a:r>
              <a:rPr lang="de-DE" altLang="en-US" sz="2000" b="1" dirty="0">
                <a:solidFill>
                  <a:schemeClr val="accent1"/>
                </a:solidFill>
              </a:rPr>
              <a:t> </a:t>
            </a:r>
            <a:r>
              <a:rPr lang="de-DE" altLang="en-US" sz="2000" b="1" dirty="0" err="1">
                <a:solidFill>
                  <a:schemeClr val="accent1"/>
                </a:solidFill>
              </a:rPr>
              <a:t>since</a:t>
            </a:r>
            <a:r>
              <a:rPr lang="de-DE" altLang="en-US" sz="2000" b="1" dirty="0">
                <a:solidFill>
                  <a:schemeClr val="accent1"/>
                </a:solidFill>
              </a:rPr>
              <a:t> last </a:t>
            </a:r>
            <a:r>
              <a:rPr lang="de-DE" altLang="en-US" sz="2000" b="1" dirty="0" err="1" smtClean="0">
                <a:solidFill>
                  <a:schemeClr val="accent1"/>
                </a:solidFill>
              </a:rPr>
              <a:t>meeting</a:t>
            </a:r>
            <a:endParaRPr lang="de-DE" altLang="en-US" sz="2000" b="1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de-DE" altLang="en-US" sz="2000" b="1" dirty="0" smtClean="0">
                <a:solidFill>
                  <a:srgbClr val="FF0000"/>
                </a:solidFill>
              </a:rPr>
              <a:t>Global </a:t>
            </a:r>
            <a:r>
              <a:rPr lang="de-DE" altLang="en-US" sz="2000" b="1" dirty="0" err="1" smtClean="0">
                <a:solidFill>
                  <a:srgbClr val="FF0000"/>
                </a:solidFill>
              </a:rPr>
              <a:t>scale</a:t>
            </a:r>
            <a:endParaRPr lang="de-DE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07504" y="1340768"/>
            <a:ext cx="871378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2000" b="1" i="1" dirty="0" smtClean="0">
                <a:solidFill>
                  <a:schemeClr val="accent2"/>
                </a:solidFill>
              </a:rPr>
              <a:t> Global ICON Ensemble DA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system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operational  Jan. 2016 </a:t>
            </a:r>
            <a:endParaRPr lang="de-DE" altLang="en-US" sz="2000" b="1" i="1" dirty="0">
              <a:solidFill>
                <a:schemeClr val="accent2"/>
              </a:solidFill>
            </a:endParaRP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Global hybrid 3dvar (ENVAR) operational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since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Jan. 2016  </a:t>
            </a:r>
            <a:endParaRPr lang="de-DE" altLang="en-US" sz="2000" b="1" i="1" dirty="0">
              <a:solidFill>
                <a:schemeClr val="accent2"/>
              </a:solidFill>
            </a:endParaRP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>
                <a:solidFill>
                  <a:schemeClr val="accent2"/>
                </a:solidFill>
              </a:rPr>
              <a:t>Use</a:t>
            </a:r>
            <a:r>
              <a:rPr lang="de-DE" altLang="en-US" sz="2000" b="1" i="1" dirty="0">
                <a:solidFill>
                  <a:schemeClr val="accent2"/>
                </a:solidFill>
              </a:rPr>
              <a:t> of 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16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humidity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sensitve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channels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since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2017</a:t>
            </a: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Microwave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imager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radiance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data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received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and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monitored</a:t>
            </a:r>
            <a:endParaRPr lang="de-DE" altLang="en-US" sz="2000" b="1" i="1" dirty="0">
              <a:solidFill>
                <a:schemeClr val="accent2"/>
              </a:solidFill>
            </a:endParaRP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NPP/VIIRS, HIMAWARI-8 and Meteosat 8 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AMVs operational </a:t>
            </a:r>
            <a:endParaRPr lang="de-DE" altLang="en-US" sz="2000" b="1" i="1" dirty="0">
              <a:solidFill>
                <a:schemeClr val="accent2"/>
              </a:solidFill>
            </a:endParaRP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Global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Metop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A/B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pre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-operational </a:t>
            </a:r>
            <a:endParaRPr lang="de-DE" altLang="en-US" sz="2000" b="1" i="1" dirty="0">
              <a:solidFill>
                <a:schemeClr val="accent2"/>
              </a:solidFill>
            </a:endParaRP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Wind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speed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observations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from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altimetry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(Janson 2/3,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Saral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)  </a:t>
            </a:r>
          </a:p>
          <a:p>
            <a:pPr lvl="2" algn="just" eaLnBrk="1" hangingPunct="1">
              <a:spcBef>
                <a:spcPts val="600"/>
              </a:spcBef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 operational</a:t>
            </a: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Radiosondes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in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Bufr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format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(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including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drifting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) operational</a:t>
            </a: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selected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Synop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,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Ship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and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Buoys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in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bufr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format</a:t>
            </a:r>
            <a:endParaRPr lang="de-DE" altLang="en-US" sz="2000" b="1" i="1" dirty="0" smtClean="0">
              <a:solidFill>
                <a:schemeClr val="accent2"/>
              </a:solidFill>
            </a:endParaRP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Monitoring of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Vaisala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RS 41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descenting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data</a:t>
            </a:r>
            <a:endParaRPr lang="de-DE" altLang="en-US" sz="2000" b="1" i="1" dirty="0" smtClean="0">
              <a:solidFill>
                <a:schemeClr val="accent2"/>
              </a:solidFill>
            </a:endParaRP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Pre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-operational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use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of GNSS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data</a:t>
            </a:r>
            <a:endParaRPr lang="de-DE" altLang="en-US" sz="2000" b="1" i="1" dirty="0" smtClean="0">
              <a:solidFill>
                <a:schemeClr val="accent2"/>
              </a:solidFill>
            </a:endParaRP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Use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of </a:t>
            </a:r>
            <a:r>
              <a:rPr lang="de-DE" altLang="en-US" sz="2000" b="1" i="1" dirty="0" err="1">
                <a:solidFill>
                  <a:schemeClr val="accent2"/>
                </a:solidFill>
              </a:rPr>
              <a:t>s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ea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ice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concentration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on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great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lakes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operationally</a:t>
            </a:r>
            <a:endParaRPr lang="de-DE" altLang="en-US" sz="2000" b="1" i="1" dirty="0">
              <a:solidFill>
                <a:schemeClr val="hlink"/>
              </a:solidFill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550026"/>
            <a:ext cx="73707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005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268413"/>
            <a:ext cx="8424862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de-DE" altLang="en-US" sz="1600" b="1">
              <a:solidFill>
                <a:schemeClr val="accent2"/>
              </a:solidFill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95288" y="476250"/>
            <a:ext cx="4752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2000" b="1">
                <a:solidFill>
                  <a:schemeClr val="accent1"/>
                </a:solidFill>
              </a:rPr>
              <a:t>New developments since last meeting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50825" y="1484784"/>
            <a:ext cx="8713788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2000" b="1" dirty="0" err="1" smtClean="0">
                <a:solidFill>
                  <a:srgbClr val="FF0000"/>
                </a:solidFill>
              </a:rPr>
              <a:t>Local</a:t>
            </a:r>
            <a:r>
              <a:rPr lang="de-DE" altLang="en-US" sz="2000" b="1" dirty="0" smtClean="0">
                <a:solidFill>
                  <a:srgbClr val="FF0000"/>
                </a:solidFill>
              </a:rPr>
              <a:t> </a:t>
            </a:r>
            <a:r>
              <a:rPr lang="de-DE" altLang="en-US" sz="2000" b="1" dirty="0" err="1" smtClean="0">
                <a:solidFill>
                  <a:srgbClr val="FF0000"/>
                </a:solidFill>
              </a:rPr>
              <a:t>scale</a:t>
            </a:r>
            <a:r>
              <a:rPr lang="de-DE" altLang="en-US" sz="2000" b="1" dirty="0" smtClean="0">
                <a:solidFill>
                  <a:srgbClr val="FF0000"/>
                </a:solidFill>
              </a:rPr>
              <a:t> </a:t>
            </a:r>
          </a:p>
          <a:p>
            <a:pPr algn="l" eaLnBrk="1" hangingPunct="1"/>
            <a:r>
              <a:rPr lang="de-DE" altLang="en-US" sz="2000" dirty="0">
                <a:solidFill>
                  <a:schemeClr val="accent2"/>
                </a:solidFill>
              </a:rPr>
              <a:t>	</a:t>
            </a:r>
            <a:endParaRPr lang="de-DE" altLang="en-US" sz="2000" b="1" dirty="0">
              <a:solidFill>
                <a:schemeClr val="accent2"/>
              </a:solidFill>
            </a:endParaRPr>
          </a:p>
          <a:p>
            <a:pPr lvl="2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altLang="en-US" sz="2000" b="1" dirty="0" smtClean="0">
                <a:solidFill>
                  <a:schemeClr val="accent2"/>
                </a:solidFill>
              </a:rPr>
              <a:t> LETKF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for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local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model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COSMO-DE operational   </a:t>
            </a:r>
          </a:p>
          <a:p>
            <a:pPr lvl="2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Use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>
                <a:solidFill>
                  <a:schemeClr val="accent2"/>
                </a:solidFill>
              </a:rPr>
              <a:t>of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doppler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radar</a:t>
            </a:r>
            <a:r>
              <a:rPr lang="de-DE" altLang="en-US" sz="2000" b="1" dirty="0">
                <a:solidFill>
                  <a:schemeClr val="accent2"/>
                </a:solidFill>
              </a:rPr>
              <a:t> wind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data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and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reflectivities</a:t>
            </a:r>
            <a:endParaRPr lang="de-DE" altLang="en-US" sz="2000" b="1" dirty="0" smtClean="0">
              <a:solidFill>
                <a:schemeClr val="accent2"/>
              </a:solidFill>
            </a:endParaRPr>
          </a:p>
          <a:p>
            <a:pPr lvl="2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Use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of Meteosat 10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Seviri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CSR WV 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chanels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(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experimental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) </a:t>
            </a:r>
            <a:endParaRPr lang="de-DE" altLang="en-US" sz="2000" b="1" dirty="0">
              <a:solidFill>
                <a:schemeClr val="accent2"/>
              </a:solidFill>
            </a:endParaRPr>
          </a:p>
          <a:p>
            <a:pPr lvl="2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selected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radiosonde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bufr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data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operational</a:t>
            </a:r>
          </a:p>
          <a:p>
            <a:pPr lvl="2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selected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Synop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,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Ship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and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Buoies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bufr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data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operational</a:t>
            </a:r>
            <a:endParaRPr lang="de-DE" altLang="en-US" sz="2000" b="1" dirty="0">
              <a:solidFill>
                <a:schemeClr val="accent2"/>
              </a:solidFill>
            </a:endParaRPr>
          </a:p>
          <a:p>
            <a:pPr lvl="2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Pre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-operational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use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>
                <a:solidFill>
                  <a:schemeClr val="accent2"/>
                </a:solidFill>
              </a:rPr>
              <a:t>of 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GNSS (ZTD and STD)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data</a:t>
            </a:r>
            <a:endParaRPr lang="de-DE" altLang="en-US" sz="2000" b="1" dirty="0">
              <a:solidFill>
                <a:schemeClr val="accent2"/>
              </a:solidFill>
            </a:endParaRPr>
          </a:p>
          <a:p>
            <a:pPr lvl="2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Pre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-operational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use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>
                <a:solidFill>
                  <a:schemeClr val="accent2"/>
                </a:solidFill>
              </a:rPr>
              <a:t>of MODE-S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data</a:t>
            </a:r>
            <a:endParaRPr lang="de-DE" altLang="en-US" sz="2000" b="1" dirty="0" smtClean="0">
              <a:solidFill>
                <a:schemeClr val="accent2"/>
              </a:solidFill>
            </a:endParaRPr>
          </a:p>
          <a:p>
            <a:pPr lvl="2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Aircraft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temperature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bias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correction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implemented</a:t>
            </a:r>
            <a:endParaRPr lang="de-DE" altLang="en-US" sz="2000" b="1" dirty="0">
              <a:solidFill>
                <a:schemeClr val="hlink"/>
              </a:solidFill>
            </a:endParaRPr>
          </a:p>
          <a:p>
            <a:pPr algn="l" eaLnBrk="1" hangingPunct="1"/>
            <a:r>
              <a:rPr lang="de-DE" altLang="en-US" sz="2000" b="1" dirty="0"/>
              <a:t>	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596063"/>
            <a:ext cx="73707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998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07504" y="106661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dirty="0" err="1" smtClean="0">
                <a:solidFill>
                  <a:srgbClr val="2D4B9B"/>
                </a:solidFill>
                <a:ea typeface="+mj-ea"/>
                <a:cs typeface="+mj-cs"/>
              </a:rPr>
              <a:t>Use</a:t>
            </a:r>
            <a:r>
              <a:rPr lang="de-DE" sz="2400" b="1" kern="0" dirty="0" smtClean="0">
                <a:solidFill>
                  <a:srgbClr val="2D4B9B"/>
                </a:solidFill>
                <a:ea typeface="+mj-ea"/>
                <a:cs typeface="+mj-cs"/>
              </a:rPr>
              <a:t> of </a:t>
            </a:r>
            <a:r>
              <a:rPr lang="de-DE" sz="2400" b="1" kern="0" dirty="0" err="1" smtClean="0">
                <a:solidFill>
                  <a:srgbClr val="2D4B9B"/>
                </a:solidFill>
                <a:ea typeface="+mj-ea"/>
                <a:cs typeface="+mj-cs"/>
              </a:rPr>
              <a:t>humidity</a:t>
            </a:r>
            <a:r>
              <a:rPr lang="de-DE" sz="2400" b="1" kern="0" dirty="0" smtClean="0">
                <a:solidFill>
                  <a:srgbClr val="2D4B9B"/>
                </a:solidFill>
                <a:ea typeface="+mj-ea"/>
                <a:cs typeface="+mj-cs"/>
              </a:rPr>
              <a:t>-sensitive IASI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dirty="0" err="1" smtClean="0">
                <a:solidFill>
                  <a:srgbClr val="2D4B9B"/>
                </a:solidFill>
                <a:ea typeface="+mj-ea"/>
                <a:cs typeface="+mj-cs"/>
              </a:rPr>
              <a:t>channels</a:t>
            </a:r>
            <a:r>
              <a:rPr lang="de-DE" sz="2400" b="1" kern="0" dirty="0" smtClean="0">
                <a:solidFill>
                  <a:srgbClr val="2D4B9B"/>
                </a:solidFill>
                <a:ea typeface="+mj-ea"/>
                <a:cs typeface="+mj-cs"/>
              </a:rPr>
              <a:t> 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39552" y="1700808"/>
            <a:ext cx="4248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C00000"/>
                </a:solidFill>
              </a:rPr>
              <a:t>Use</a:t>
            </a:r>
            <a:r>
              <a:rPr lang="de-DE" dirty="0" smtClean="0">
                <a:solidFill>
                  <a:srgbClr val="C00000"/>
                </a:solidFill>
              </a:rPr>
              <a:t> of 50 </a:t>
            </a:r>
            <a:r>
              <a:rPr lang="de-DE" dirty="0" err="1" smtClean="0">
                <a:solidFill>
                  <a:srgbClr val="C00000"/>
                </a:solidFill>
              </a:rPr>
              <a:t>temperature</a:t>
            </a:r>
            <a:r>
              <a:rPr lang="de-DE" dirty="0" smtClean="0">
                <a:solidFill>
                  <a:srgbClr val="C00000"/>
                </a:solidFill>
              </a:rPr>
              <a:t>-sensitive IASI </a:t>
            </a:r>
            <a:r>
              <a:rPr lang="de-DE" dirty="0" err="1" smtClean="0">
                <a:solidFill>
                  <a:srgbClr val="C00000"/>
                </a:solidFill>
              </a:rPr>
              <a:t>channels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operationally</a:t>
            </a:r>
            <a:endParaRPr lang="de-DE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C00000"/>
                </a:solidFill>
              </a:rPr>
              <a:t>Use</a:t>
            </a:r>
            <a:r>
              <a:rPr lang="de-DE" dirty="0" smtClean="0">
                <a:solidFill>
                  <a:srgbClr val="C00000"/>
                </a:solidFill>
              </a:rPr>
              <a:t> of MHS </a:t>
            </a:r>
            <a:r>
              <a:rPr lang="de-DE" dirty="0" err="1" smtClean="0">
                <a:solidFill>
                  <a:srgbClr val="C00000"/>
                </a:solidFill>
              </a:rPr>
              <a:t>data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operationally</a:t>
            </a:r>
            <a:endParaRPr lang="de-DE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C00000"/>
                </a:solidFill>
              </a:rPr>
              <a:t>Addional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use</a:t>
            </a:r>
            <a:r>
              <a:rPr lang="de-DE" dirty="0" smtClean="0">
                <a:solidFill>
                  <a:srgbClr val="C00000"/>
                </a:solidFill>
              </a:rPr>
              <a:t> of 16 </a:t>
            </a:r>
            <a:r>
              <a:rPr lang="de-DE" dirty="0" err="1" smtClean="0">
                <a:solidFill>
                  <a:srgbClr val="C00000"/>
                </a:solidFill>
              </a:rPr>
              <a:t>humitidy</a:t>
            </a:r>
            <a:r>
              <a:rPr lang="de-DE" dirty="0" smtClean="0">
                <a:solidFill>
                  <a:srgbClr val="C00000"/>
                </a:solidFill>
              </a:rPr>
              <a:t>-sensitive IASI </a:t>
            </a:r>
            <a:r>
              <a:rPr lang="de-DE" dirty="0" err="1" smtClean="0">
                <a:solidFill>
                  <a:srgbClr val="C00000"/>
                </a:solidFill>
              </a:rPr>
              <a:t>channels</a:t>
            </a:r>
            <a:endParaRPr lang="de-DE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C00000"/>
                </a:solidFill>
              </a:rPr>
              <a:t>Plus </a:t>
            </a:r>
            <a:r>
              <a:rPr lang="de-DE" dirty="0" err="1" smtClean="0">
                <a:solidFill>
                  <a:srgbClr val="C00000"/>
                </a:solidFill>
              </a:rPr>
              <a:t>reduced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thinning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smtClean="0">
                <a:solidFill>
                  <a:srgbClr val="C00000"/>
                </a:solidFill>
              </a:rPr>
              <a:t>(200km -&gt; 120 km) of </a:t>
            </a:r>
            <a:r>
              <a:rPr lang="de-DE" dirty="0" err="1" smtClean="0">
                <a:solidFill>
                  <a:srgbClr val="C00000"/>
                </a:solidFill>
              </a:rPr>
              <a:t>three</a:t>
            </a:r>
            <a:r>
              <a:rPr lang="de-DE" dirty="0" smtClean="0">
                <a:solidFill>
                  <a:srgbClr val="C00000"/>
                </a:solidFill>
              </a:rPr>
              <a:t> MHS </a:t>
            </a:r>
            <a:r>
              <a:rPr lang="de-DE" dirty="0" err="1" smtClean="0">
                <a:solidFill>
                  <a:srgbClr val="C00000"/>
                </a:solidFill>
              </a:rPr>
              <a:t>channels</a:t>
            </a:r>
            <a:endParaRPr lang="de-DE" dirty="0" smtClean="0">
              <a:solidFill>
                <a:srgbClr val="C00000"/>
              </a:solidFill>
            </a:endParaRPr>
          </a:p>
          <a:p>
            <a:endParaRPr lang="de-DE" dirty="0"/>
          </a:p>
          <a:p>
            <a:r>
              <a:rPr lang="de-DE" dirty="0" err="1" smtClean="0"/>
              <a:t>Crtl</a:t>
            </a:r>
            <a:r>
              <a:rPr lang="de-DE" dirty="0" smtClean="0"/>
              <a:t>: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of IASI </a:t>
            </a:r>
            <a:r>
              <a:rPr lang="de-DE" dirty="0" err="1" smtClean="0"/>
              <a:t>humidity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r>
              <a:rPr lang="de-DE" dirty="0" smtClean="0"/>
              <a:t> and </a:t>
            </a:r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thinning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Month</a:t>
            </a:r>
            <a:r>
              <a:rPr lang="de-DE" dirty="0" smtClean="0"/>
              <a:t> in May 2016 /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ensemble</a:t>
            </a:r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7" r="1666" b="1704"/>
          <a:stretch/>
        </p:blipFill>
        <p:spPr>
          <a:xfrm>
            <a:off x="5220072" y="1746078"/>
            <a:ext cx="3248970" cy="187562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t="3511" r="4564" b="2594"/>
          <a:stretch/>
        </p:blipFill>
        <p:spPr>
          <a:xfrm>
            <a:off x="5364088" y="4149080"/>
            <a:ext cx="3200112" cy="1897985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475656" y="5661248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pitchFamily="34" charset="0"/>
              </a:rPr>
              <a:t>Experiment </a:t>
            </a:r>
            <a:r>
              <a:rPr lang="de-DE" sz="1400" dirty="0" err="1" smtClean="0">
                <a:solidFill>
                  <a:srgbClr val="000000"/>
                </a:solidFill>
                <a:latin typeface="Arial" pitchFamily="34" charset="0"/>
              </a:rPr>
              <a:t>is</a:t>
            </a:r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pitchFamily="34" charset="0"/>
              </a:rPr>
              <a:t>drier</a:t>
            </a:r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pitchFamily="34" charset="0"/>
              </a:rPr>
              <a:t>than</a:t>
            </a:r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pitchFamily="34" charset="0"/>
              </a:rPr>
              <a:t>Crtl</a:t>
            </a:r>
            <a:endParaRPr lang="de-DE" sz="1400" dirty="0">
              <a:solidFill>
                <a:srgbClr val="00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pitchFamily="34" charset="0"/>
              </a:rPr>
              <a:t>Experiment </a:t>
            </a:r>
            <a:r>
              <a:rPr lang="de-DE" sz="1400" dirty="0" err="1" smtClean="0">
                <a:solidFill>
                  <a:srgbClr val="000000"/>
                </a:solidFill>
                <a:latin typeface="Arial" pitchFamily="34" charset="0"/>
              </a:rPr>
              <a:t>is</a:t>
            </a:r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pitchFamily="34" charset="0"/>
              </a:rPr>
              <a:t>wetter</a:t>
            </a:r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pitchFamily="34" charset="0"/>
              </a:rPr>
              <a:t>than</a:t>
            </a:r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pitchFamily="34" charset="0"/>
              </a:rPr>
              <a:t>Crtl</a:t>
            </a:r>
            <a:endParaRPr lang="de-DE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991727" y="5752058"/>
            <a:ext cx="457200" cy="144016"/>
          </a:xfrm>
          <a:prstGeom prst="rect">
            <a:avLst/>
          </a:prstGeom>
          <a:solidFill>
            <a:srgbClr val="30289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991727" y="5975057"/>
            <a:ext cx="457200" cy="144016"/>
          </a:xfrm>
          <a:prstGeom prst="rect">
            <a:avLst/>
          </a:prstGeom>
          <a:solidFill>
            <a:srgbClr val="E1001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084168" y="133147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err="1" smtClean="0"/>
              <a:t>Exp</a:t>
            </a:r>
            <a:r>
              <a:rPr lang="de-DE" b="1" i="1" dirty="0" smtClean="0"/>
              <a:t>. – </a:t>
            </a:r>
            <a:r>
              <a:rPr lang="de-DE" b="1" i="1" dirty="0" err="1" smtClean="0"/>
              <a:t>Crtl</a:t>
            </a:r>
            <a:r>
              <a:rPr lang="de-DE" b="1" i="1" dirty="0" smtClean="0"/>
              <a:t>.</a:t>
            </a:r>
            <a:endParaRPr lang="en-US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57" y="6619400"/>
            <a:ext cx="72913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196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62" y="1124744"/>
            <a:ext cx="1297963" cy="9529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522" y="175672"/>
            <a:ext cx="8229600" cy="936104"/>
          </a:xfrm>
        </p:spPr>
        <p:txBody>
          <a:bodyPr/>
          <a:lstStyle/>
          <a:p>
            <a:r>
              <a:rPr lang="de-DE" dirty="0" smtClean="0"/>
              <a:t>Assimilation </a:t>
            </a:r>
            <a:r>
              <a:rPr lang="de-DE" dirty="0" err="1" smtClean="0"/>
              <a:t>cycle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Obs minus FG </a:t>
            </a:r>
            <a:r>
              <a:rPr lang="de-DE" dirty="0" err="1" smtClean="0"/>
              <a:t>comparison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95536" y="112474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dirty="0" smtClean="0"/>
              <a:t>Radiosonde </a:t>
            </a:r>
            <a:r>
              <a:rPr lang="de-DE" altLang="de-DE" dirty="0" err="1" smtClean="0"/>
              <a:t>statistics</a:t>
            </a:r>
            <a:r>
              <a:rPr lang="de-DE" altLang="de-DE" dirty="0" smtClean="0"/>
              <a:t> (</a:t>
            </a:r>
            <a:r>
              <a:rPr lang="de-DE" altLang="de-DE" dirty="0" err="1" smtClean="0"/>
              <a:t>globally</a:t>
            </a:r>
            <a:r>
              <a:rPr lang="de-DE" altLang="de-DE" dirty="0" smtClean="0"/>
              <a:t>)</a:t>
            </a:r>
            <a:endParaRPr lang="en-US" alt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8028384" y="3329089"/>
            <a:ext cx="111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Crtl</a:t>
            </a:r>
            <a:endParaRPr lang="de-DE" sz="1400" dirty="0" smtClean="0"/>
          </a:p>
          <a:p>
            <a:r>
              <a:rPr lang="de-DE" sz="1400" dirty="0" smtClean="0"/>
              <a:t>Experiment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388240" y="5517232"/>
            <a:ext cx="77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Humidity</a:t>
            </a:r>
            <a:r>
              <a:rPr lang="de-DE" dirty="0" smtClean="0"/>
              <a:t> </a:t>
            </a:r>
            <a:r>
              <a:rPr lang="de-DE" dirty="0" err="1" smtClean="0"/>
              <a:t>bias</a:t>
            </a:r>
            <a:r>
              <a:rPr lang="de-DE" dirty="0" smtClean="0"/>
              <a:t> </a:t>
            </a:r>
            <a:r>
              <a:rPr lang="de-DE" dirty="0" err="1" smtClean="0"/>
              <a:t>slightly</a:t>
            </a:r>
            <a:r>
              <a:rPr lang="de-DE" dirty="0" smtClean="0"/>
              <a:t> </a:t>
            </a:r>
            <a:r>
              <a:rPr lang="de-DE" dirty="0" err="1" smtClean="0"/>
              <a:t>increased</a:t>
            </a:r>
            <a:r>
              <a:rPr lang="de-DE" dirty="0" smtClean="0"/>
              <a:t> but </a:t>
            </a:r>
            <a:r>
              <a:rPr lang="de-DE" dirty="0" err="1" smtClean="0"/>
              <a:t>error</a:t>
            </a:r>
            <a:r>
              <a:rPr lang="de-DE" dirty="0" smtClean="0"/>
              <a:t> </a:t>
            </a:r>
            <a:r>
              <a:rPr lang="de-DE" dirty="0" err="1" smtClean="0"/>
              <a:t>reduced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systematic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in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bias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deviation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No</a:t>
            </a:r>
            <a:r>
              <a:rPr lang="de-DE" dirty="0" smtClean="0"/>
              <a:t> of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radisondes</a:t>
            </a:r>
            <a:r>
              <a:rPr lang="de-DE" dirty="0" smtClean="0"/>
              <a:t> </a:t>
            </a:r>
            <a:r>
              <a:rPr lang="de-DE" dirty="0" err="1" smtClean="0"/>
              <a:t>slightly</a:t>
            </a:r>
            <a:r>
              <a:rPr lang="de-DE" dirty="0" smtClean="0"/>
              <a:t> </a:t>
            </a:r>
            <a:r>
              <a:rPr lang="de-DE" dirty="0" err="1" smtClean="0"/>
              <a:t>increased</a:t>
            </a:r>
            <a:endParaRPr lang="de-DE" dirty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15" y="1998846"/>
            <a:ext cx="6372748" cy="1487556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07701" y="2439622"/>
            <a:ext cx="1140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Relative </a:t>
            </a:r>
            <a:r>
              <a:rPr lang="de-DE" sz="1600" dirty="0" err="1" smtClean="0"/>
              <a:t>Humidity</a:t>
            </a:r>
            <a:endParaRPr lang="de-DE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282754" y="4189260"/>
            <a:ext cx="1390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Temperatur</a:t>
            </a:r>
            <a:endParaRPr lang="de-DE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1673060" y="1640905"/>
            <a:ext cx="6139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Temporal </a:t>
            </a:r>
            <a:r>
              <a:rPr lang="de-DE" sz="1400" dirty="0" err="1" smtClean="0"/>
              <a:t>average</a:t>
            </a:r>
            <a:r>
              <a:rPr lang="de-DE" sz="1400" dirty="0" smtClean="0"/>
              <a:t>: 08.05.2016 </a:t>
            </a:r>
            <a:r>
              <a:rPr lang="de-DE" sz="1400" dirty="0"/>
              <a:t>- </a:t>
            </a:r>
            <a:r>
              <a:rPr lang="de-DE" sz="1400" dirty="0" smtClean="0"/>
              <a:t>31.05.2016</a:t>
            </a:r>
            <a:endParaRPr lang="de-DE" sz="140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692" y="5084066"/>
            <a:ext cx="1366012" cy="990487"/>
          </a:xfr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15" y="3627422"/>
            <a:ext cx="6372747" cy="1487556"/>
          </a:xfrm>
          <a:prstGeom prst="rect">
            <a:avLst/>
          </a:prstGeom>
        </p:spPr>
      </p:pic>
      <p:cxnSp>
        <p:nvCxnSpPr>
          <p:cNvPr id="11" name="Gerade Verbindung 10"/>
          <p:cNvCxnSpPr/>
          <p:nvPr/>
        </p:nvCxnSpPr>
        <p:spPr bwMode="auto">
          <a:xfrm flipH="1">
            <a:off x="7812360" y="3684182"/>
            <a:ext cx="288032" cy="0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 bwMode="auto">
          <a:xfrm flipH="1">
            <a:off x="7812360" y="3486402"/>
            <a:ext cx="288032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97" y="6608164"/>
            <a:ext cx="72913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|40.6"/>
</p:tagLst>
</file>

<file path=ppt/theme/theme1.xml><?xml version="1.0" encoding="utf-8"?>
<a:theme xmlns:a="http://schemas.openxmlformats.org/drawingml/2006/main" name="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P_Vorlage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1397</Words>
  <Application>Microsoft Office PowerPoint</Application>
  <PresentationFormat>Bildschirmpräsentation (4:3)</PresentationFormat>
  <Paragraphs>313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Standarddesign</vt:lpstr>
      <vt:lpstr>Benutzerdefiniertes Design</vt:lpstr>
      <vt:lpstr>PP_Vorlage</vt:lpstr>
      <vt:lpstr>1_Benutzerdefiniertes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Assimilation cycle Obs minus FG comparison</vt:lpstr>
      <vt:lpstr>Forecast impact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Deutscher Wetterdienst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Cress Alexander</dc:creator>
  <cp:lastModifiedBy>Cress Alexander</cp:lastModifiedBy>
  <cp:revision>32</cp:revision>
  <cp:lastPrinted>2017-05-11T09:02:17Z</cp:lastPrinted>
  <dcterms:created xsi:type="dcterms:W3CDTF">2017-05-03T11:48:16Z</dcterms:created>
  <dcterms:modified xsi:type="dcterms:W3CDTF">2017-05-11T11:23:03Z</dcterms:modified>
</cp:coreProperties>
</file>